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7" r:id="rId2"/>
    <p:sldId id="262" r:id="rId3"/>
    <p:sldId id="279" r:id="rId4"/>
    <p:sldId id="280" r:id="rId5"/>
    <p:sldId id="296" r:id="rId6"/>
    <p:sldId id="285" r:id="rId7"/>
    <p:sldId id="286" r:id="rId8"/>
    <p:sldId id="292" r:id="rId9"/>
    <p:sldId id="291" r:id="rId10"/>
    <p:sldId id="294" r:id="rId11"/>
    <p:sldId id="288" r:id="rId12"/>
    <p:sldId id="290" r:id="rId13"/>
    <p:sldId id="293" r:id="rId14"/>
    <p:sldId id="281" r:id="rId15"/>
    <p:sldId id="282" r:id="rId16"/>
    <p:sldId id="284" r:id="rId17"/>
    <p:sldId id="287" r:id="rId18"/>
    <p:sldId id="295" r:id="rId19"/>
  </p:sldIdLst>
  <p:sldSz cx="18288000" cy="10287000"/>
  <p:notesSz cx="6858000" cy="9144000"/>
  <p:embeddedFontLst>
    <p:embeddedFont>
      <p:font typeface="Arimo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0FF"/>
    <a:srgbClr val="FFB001"/>
    <a:srgbClr val="86C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22" autoAdjust="0"/>
  </p:normalViewPr>
  <p:slideViewPr>
    <p:cSldViewPr>
      <p:cViewPr varScale="1">
        <p:scale>
          <a:sx n="37" d="100"/>
          <a:sy n="37" d="100"/>
        </p:scale>
        <p:origin x="14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1" d="100"/>
          <a:sy n="121" d="100"/>
        </p:scale>
        <p:origin x="379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C89CB-8485-4D01-8A59-A173F9E9961C}" type="datetimeFigureOut">
              <a:rPr lang="pl-PL" smtClean="0"/>
              <a:t>17.04.2023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4DC28-C52C-4213-8A16-76E6C90C8F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9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4DC28-C52C-4213-8A16-76E6C90C8F3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22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6F905-7C4E-4CBF-9F61-AA512BEC0230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87EC-5CB5-457E-94C0-0FA4BB90AE57}" type="datetime1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090D-F2F8-49C8-B598-BA9E63EB39B9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C708-E75F-42C9-A373-F5E527B22A42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3097-AFA9-4FCC-99AD-4942AF4B4ADB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348B-D497-4ADA-A1A1-C8C2E3167543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449800" cy="1143000"/>
          </a:xfrm>
        </p:spPr>
        <p:txBody>
          <a:bodyPr>
            <a:noAutofit/>
          </a:bodyPr>
          <a:lstStyle>
            <a:lvl1pPr>
              <a:defRPr sz="6600"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32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1pPr>
            <a:lvl2pPr>
              <a:defRPr sz="24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2pPr>
            <a:lvl3pPr>
              <a:defRPr sz="20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3pPr>
            <a:lvl4pPr>
              <a:defRPr sz="18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4pPr>
            <a:lvl5pPr>
              <a:defRPr sz="18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32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1pPr>
            <a:lvl2pPr>
              <a:defRPr sz="24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2pPr>
            <a:lvl3pPr>
              <a:defRPr sz="20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3pPr>
            <a:lvl4pPr>
              <a:defRPr sz="18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4pPr>
            <a:lvl5pPr>
              <a:defRPr sz="180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389B-BA29-4CAD-9C53-C0528CE54B09}" type="datetime1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>
            <a:extLst>
              <a:ext uri="{FF2B5EF4-FFF2-40B4-BE49-F238E27FC236}">
                <a16:creationId xmlns:a16="http://schemas.microsoft.com/office/drawing/2014/main" id="{9FD46D7F-4A6D-41D5-B563-EF22C150896B}"/>
              </a:ext>
            </a:extLst>
          </p:cNvPr>
          <p:cNvGrpSpPr/>
          <p:nvPr userDrawn="1"/>
        </p:nvGrpSpPr>
        <p:grpSpPr>
          <a:xfrm>
            <a:off x="17096848" y="-961285"/>
            <a:ext cx="962552" cy="11591185"/>
            <a:chOff x="0" y="0"/>
            <a:chExt cx="1283403" cy="15454913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3850DA8D-653E-42A4-BD03-641AA4927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64853" y="3894792"/>
              <a:ext cx="518550" cy="1888758"/>
            </a:xfrm>
            <a:prstGeom prst="rect">
              <a:avLst/>
            </a:prstGeom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2B8A0AC2-E0E2-4D32-8123-A1B2BA58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535889"/>
              <a:ext cx="518550" cy="1888758"/>
            </a:xfrm>
            <a:prstGeom prst="rect">
              <a:avLst/>
            </a:prstGeom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27F968DD-E98F-4384-845F-B4FB8103C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4853" y="6149620"/>
              <a:ext cx="518550" cy="1888758"/>
            </a:xfrm>
            <a:prstGeom prst="rect">
              <a:avLst/>
            </a:prstGeom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9A145F7A-2EA8-496C-8B58-AFA8B9A86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783824"/>
              <a:ext cx="518550" cy="1888758"/>
            </a:xfrm>
            <a:prstGeom prst="rect">
              <a:avLst/>
            </a:prstGeom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7B777724-F51D-499E-B886-DBB59930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64853" y="8407365"/>
              <a:ext cx="518550" cy="1888758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ABE97EC8-281F-449A-A23E-209604103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048462"/>
              <a:ext cx="518550" cy="1888758"/>
            </a:xfrm>
            <a:prstGeom prst="rect">
              <a:avLst/>
            </a:prstGeom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6BC5288-280F-47C2-BC90-0A6389E05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4853" y="10662193"/>
              <a:ext cx="518550" cy="1888758"/>
            </a:xfrm>
            <a:prstGeom prst="rect">
              <a:avLst/>
            </a:prstGeom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7E3DC57D-8C0C-4DE8-8FD8-7B37705CE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296397"/>
              <a:ext cx="518550" cy="1888758"/>
            </a:xfrm>
            <a:prstGeom prst="rect">
              <a:avLst/>
            </a:prstGeom>
          </p:spPr>
        </p:pic>
        <p:pic>
          <p:nvPicPr>
            <p:cNvPr id="24" name="Picture 15">
              <a:extLst>
                <a:ext uri="{FF2B5EF4-FFF2-40B4-BE49-F238E27FC236}">
                  <a16:creationId xmlns:a16="http://schemas.microsoft.com/office/drawing/2014/main" id="{ACB7C6FD-438C-4010-8C92-CE9E4A6E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4853" y="1635554"/>
              <a:ext cx="518550" cy="1888758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F7C3AC38-4A9E-4A34-961D-8F226A09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269758"/>
              <a:ext cx="518550" cy="1888758"/>
            </a:xfrm>
            <a:prstGeom prst="rect">
              <a:avLst/>
            </a:prstGeom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8A335B12-562C-401A-A487-08816DF2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64853" y="12931951"/>
              <a:ext cx="518550" cy="1888758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FA2DD136-F8E6-449F-B398-383773355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3566155"/>
              <a:ext cx="518550" cy="1888758"/>
            </a:xfrm>
            <a:prstGeom prst="rect">
              <a:avLst/>
            </a:prstGeom>
          </p:spPr>
        </p:pic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B4914AA7-D6B7-4E47-BA48-6F598FF6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8550" cy="1888758"/>
            </a:xfrm>
            <a:prstGeom prst="rect">
              <a:avLst/>
            </a:prstGeom>
          </p:spPr>
        </p:pic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E0D-E854-4FFB-BE64-535C999398AB}" type="datetime1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00C230-86A5-492E-BA54-DE6640E6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9" y="5954730"/>
            <a:ext cx="17449800" cy="1143000"/>
          </a:xfrm>
        </p:spPr>
        <p:txBody>
          <a:bodyPr>
            <a:noAutofit/>
          </a:bodyPr>
          <a:lstStyle>
            <a:lvl1pPr>
              <a:defRPr sz="6000"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971317D2-7014-496C-AFF0-9F9213A4E260}"/>
              </a:ext>
            </a:extLst>
          </p:cNvPr>
          <p:cNvGrpSpPr/>
          <p:nvPr userDrawn="1"/>
        </p:nvGrpSpPr>
        <p:grpSpPr>
          <a:xfrm>
            <a:off x="-577278" y="8739196"/>
            <a:ext cx="2464160" cy="2452357"/>
            <a:chOff x="0" y="0"/>
            <a:chExt cx="3285547" cy="3269810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73236DD-63E6-4204-A7A5-1202955E6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88115" y="867974"/>
              <a:ext cx="1697432" cy="153386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BEEFF7BC-FEDD-40F8-A57B-F1127FCE8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603656"/>
              <a:ext cx="1843833" cy="1666154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BAFD79C6-7986-40BF-9670-07FAC5E84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46400" y="0"/>
              <a:ext cx="1697432" cy="1533861"/>
            </a:xfrm>
            <a:prstGeom prst="rect">
              <a:avLst/>
            </a:prstGeom>
          </p:spPr>
        </p:pic>
      </p:grpSp>
      <p:pic>
        <p:nvPicPr>
          <p:cNvPr id="29" name="Picture 22" descr="Logo Ministerstwa Funduszy i Polityki Regionalnej. Po lewej stronie logotypu herb Polski z orłem">
            <a:extLst>
              <a:ext uri="{FF2B5EF4-FFF2-40B4-BE49-F238E27FC236}">
                <a16:creationId xmlns:a16="http://schemas.microsoft.com/office/drawing/2014/main" id="{89E294D4-7417-4E33-B5F0-DAB60D5C95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45" y="285202"/>
            <a:ext cx="3517755" cy="1106019"/>
          </a:xfrm>
          <a:prstGeom prst="rect">
            <a:avLst/>
          </a:prstGeom>
        </p:spPr>
      </p:pic>
      <p:pic>
        <p:nvPicPr>
          <p:cNvPr id="30" name="Obraz 29" descr="Logotyp &quot;Dostępność Plus&quot;&#10;przedstawia prosty kontur Polski z trzema postaciami, w tym jedną na wózku inwalidzkim.">
            <a:extLst>
              <a:ext uri="{FF2B5EF4-FFF2-40B4-BE49-F238E27FC236}">
                <a16:creationId xmlns:a16="http://schemas.microsoft.com/office/drawing/2014/main" id="{A7C32620-5E62-48D6-87E4-4F2A215087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000" y="1910269"/>
            <a:ext cx="5600000" cy="3276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F32D4F05-93AF-4609-B709-D165A1A4C63A}"/>
              </a:ext>
            </a:extLst>
          </p:cNvPr>
          <p:cNvSpPr/>
          <p:nvPr userDrawn="1"/>
        </p:nvSpPr>
        <p:spPr>
          <a:xfrm>
            <a:off x="12142265" y="0"/>
            <a:ext cx="6145735" cy="10287000"/>
          </a:xfrm>
          <a:custGeom>
            <a:avLst/>
            <a:gdLst/>
            <a:ahLst/>
            <a:cxnLst/>
            <a:rect l="l" t="t" r="r" b="b"/>
            <a:pathLst>
              <a:path w="1725058" h="2709333">
                <a:moveTo>
                  <a:pt x="0" y="0"/>
                </a:moveTo>
                <a:lnTo>
                  <a:pt x="1725058" y="0"/>
                </a:lnTo>
                <a:lnTo>
                  <a:pt x="1725058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FEDAF"/>
          </a:solid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10820400" cy="2125662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7D77-2E93-4AC7-86BE-49DFD749CDD1}" type="datetime1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Obraz 6" descr="Logotyp &quot;Dostępność Plus&quot;">
            <a:extLst>
              <a:ext uri="{FF2B5EF4-FFF2-40B4-BE49-F238E27FC236}">
                <a16:creationId xmlns:a16="http://schemas.microsoft.com/office/drawing/2014/main" id="{47468FF3-43BB-46B5-A8E9-F43BFB759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200" y="622897"/>
            <a:ext cx="2769065" cy="16200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8C6A2CF3-177E-470E-A4AA-A292ADE7FC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1082" y="655144"/>
            <a:ext cx="310776" cy="1131967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51C308E2-97E6-4BA2-821A-546FC1E60C92}"/>
              </a:ext>
            </a:extLst>
          </p:cNvPr>
          <p:cNvGrpSpPr/>
          <p:nvPr userDrawn="1"/>
        </p:nvGrpSpPr>
        <p:grpSpPr>
          <a:xfrm>
            <a:off x="-4054201" y="9587025"/>
            <a:ext cx="9859597" cy="153040"/>
            <a:chOff x="0" y="0"/>
            <a:chExt cx="13146129" cy="204053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06A42EFE-299F-48A4-A154-22580B13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852863" y="-269594"/>
              <a:ext cx="204053" cy="743240"/>
            </a:xfrm>
            <a:prstGeom prst="rect">
              <a:avLst/>
            </a:prstGeom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6059E77A-8134-4811-80AE-BC5CD435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4708628" y="-269594"/>
              <a:ext cx="204053" cy="743240"/>
            </a:xfrm>
            <a:prstGeom prst="rect">
              <a:avLst/>
            </a:prstGeom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10E10B6D-BD48-48E2-8D43-6E15562C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298999" y="-269594"/>
              <a:ext cx="204053" cy="743240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485B56ED-5F6D-4C04-964F-FD3793A1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413450" y="-269594"/>
              <a:ext cx="204053" cy="743240"/>
            </a:xfrm>
            <a:prstGeom prst="rect">
              <a:avLst/>
            </a:prstGeom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AF836D50-4AFB-42A3-B55A-1B909494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558451" y="-269594"/>
              <a:ext cx="204053" cy="743240"/>
            </a:xfrm>
            <a:prstGeom prst="rect">
              <a:avLst/>
            </a:prstGeom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3A5485AF-8AD7-4407-873B-0A009716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69594" y="-269594"/>
              <a:ext cx="204053" cy="743240"/>
            </a:xfrm>
            <a:prstGeom prst="rect">
              <a:avLst/>
            </a:prstGeom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3304EC38-09D6-4245-B6CA-F23331960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59964" y="-269594"/>
              <a:ext cx="204053" cy="743240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3AFCC368-5B72-4023-8C1F-D731D34D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974415" y="-269594"/>
              <a:ext cx="204053" cy="743240"/>
            </a:xfrm>
            <a:prstGeom prst="rect">
              <a:avLst/>
            </a:prstGeom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1239A571-80D3-4C9A-9C5C-3468EEC29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416" y="-269594"/>
              <a:ext cx="204053" cy="743240"/>
            </a:xfrm>
            <a:prstGeom prst="rect">
              <a:avLst/>
            </a:prstGeom>
          </p:spPr>
        </p:pic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53E946B2-A38E-476A-B9D1-94C418FB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672482" y="-269594"/>
              <a:ext cx="204053" cy="743240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0B8BEE63-76AD-40C8-A7EF-6EB454BF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233447" y="-269594"/>
              <a:ext cx="204053" cy="743240"/>
            </a:xfrm>
            <a:prstGeom prst="rect">
              <a:avLst/>
            </a:prstGeom>
          </p:spPr>
        </p:pic>
        <p:pic>
          <p:nvPicPr>
            <p:cNvPr id="21" name="Picture 19">
              <a:extLst>
                <a:ext uri="{FF2B5EF4-FFF2-40B4-BE49-F238E27FC236}">
                  <a16:creationId xmlns:a16="http://schemas.microsoft.com/office/drawing/2014/main" id="{09FF25C8-E395-49C1-BCC2-4B726A552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9089212" y="-269594"/>
              <a:ext cx="204053" cy="743240"/>
            </a:xfrm>
            <a:prstGeom prst="rect">
              <a:avLst/>
            </a:prstGeom>
          </p:spPr>
        </p:pic>
        <p:pic>
          <p:nvPicPr>
            <p:cNvPr id="22" name="Picture 20">
              <a:extLst>
                <a:ext uri="{FF2B5EF4-FFF2-40B4-BE49-F238E27FC236}">
                  <a16:creationId xmlns:a16="http://schemas.microsoft.com/office/drawing/2014/main" id="{F92EACD2-AD78-4363-8B8F-7F7687F60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679583" y="-269594"/>
              <a:ext cx="204053" cy="743240"/>
            </a:xfrm>
            <a:prstGeom prst="rect">
              <a:avLst/>
            </a:prstGeom>
          </p:spPr>
        </p:pic>
        <p:pic>
          <p:nvPicPr>
            <p:cNvPr id="23" name="Picture 21">
              <a:extLst>
                <a:ext uri="{FF2B5EF4-FFF2-40B4-BE49-F238E27FC236}">
                  <a16:creationId xmlns:a16="http://schemas.microsoft.com/office/drawing/2014/main" id="{00102908-839F-49A8-9A38-0E7C5689D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94034" y="-269594"/>
              <a:ext cx="204053" cy="743240"/>
            </a:xfrm>
            <a:prstGeom prst="rect">
              <a:avLst/>
            </a:prstGeom>
          </p:spPr>
        </p:pic>
        <p:pic>
          <p:nvPicPr>
            <p:cNvPr id="24" name="Picture 22">
              <a:extLst>
                <a:ext uri="{FF2B5EF4-FFF2-40B4-BE49-F238E27FC236}">
                  <a16:creationId xmlns:a16="http://schemas.microsoft.com/office/drawing/2014/main" id="{83764AAC-7526-4688-8C35-A33C7BC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939035" y="-269594"/>
              <a:ext cx="204053" cy="74324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7">
            <a:extLst>
              <a:ext uri="{FF2B5EF4-FFF2-40B4-BE49-F238E27FC236}">
                <a16:creationId xmlns:a16="http://schemas.microsoft.com/office/drawing/2014/main" id="{069290A9-FFB2-44CD-9034-88EFF63AEE84}"/>
              </a:ext>
            </a:extLst>
          </p:cNvPr>
          <p:cNvSpPr/>
          <p:nvPr userDrawn="1"/>
        </p:nvSpPr>
        <p:spPr>
          <a:xfrm>
            <a:off x="12142264" y="-13266"/>
            <a:ext cx="6215839" cy="10313531"/>
          </a:xfrm>
          <a:custGeom>
            <a:avLst/>
            <a:gdLst/>
            <a:ahLst/>
            <a:cxnLst/>
            <a:rect l="l" t="t" r="r" b="b"/>
            <a:pathLst>
              <a:path w="2462857" h="2709333">
                <a:moveTo>
                  <a:pt x="0" y="0"/>
                </a:moveTo>
                <a:lnTo>
                  <a:pt x="2462857" y="0"/>
                </a:lnTo>
                <a:lnTo>
                  <a:pt x="2462857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D7F0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10820400" cy="2125662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7D77-2E93-4AC7-86BE-49DFD749CDD1}" type="datetime1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Obraz 6" descr="Logotyp &quot;Dostępność Plus&quot;">
            <a:extLst>
              <a:ext uri="{FF2B5EF4-FFF2-40B4-BE49-F238E27FC236}">
                <a16:creationId xmlns:a16="http://schemas.microsoft.com/office/drawing/2014/main" id="{47468FF3-43BB-46B5-A8E9-F43BFB759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200" y="622897"/>
            <a:ext cx="2769065" cy="16200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8C6A2CF3-177E-470E-A4AA-A292ADE7FC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1082" y="655144"/>
            <a:ext cx="310776" cy="1131967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51C308E2-97E6-4BA2-821A-546FC1E60C92}"/>
              </a:ext>
            </a:extLst>
          </p:cNvPr>
          <p:cNvGrpSpPr/>
          <p:nvPr userDrawn="1"/>
        </p:nvGrpSpPr>
        <p:grpSpPr>
          <a:xfrm>
            <a:off x="-4054201" y="9587025"/>
            <a:ext cx="9859597" cy="153040"/>
            <a:chOff x="0" y="0"/>
            <a:chExt cx="13146129" cy="204053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06A42EFE-299F-48A4-A154-22580B13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852863" y="-269594"/>
              <a:ext cx="204053" cy="743240"/>
            </a:xfrm>
            <a:prstGeom prst="rect">
              <a:avLst/>
            </a:prstGeom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6059E77A-8134-4811-80AE-BC5CD435A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4708628" y="-269594"/>
              <a:ext cx="204053" cy="743240"/>
            </a:xfrm>
            <a:prstGeom prst="rect">
              <a:avLst/>
            </a:prstGeom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10E10B6D-BD48-48E2-8D43-6E15562C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298999" y="-269594"/>
              <a:ext cx="204053" cy="743240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485B56ED-5F6D-4C04-964F-FD3793A1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413450" y="-269594"/>
              <a:ext cx="204053" cy="743240"/>
            </a:xfrm>
            <a:prstGeom prst="rect">
              <a:avLst/>
            </a:prstGeom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AF836D50-4AFB-42A3-B55A-1B909494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558451" y="-269594"/>
              <a:ext cx="204053" cy="743240"/>
            </a:xfrm>
            <a:prstGeom prst="rect">
              <a:avLst/>
            </a:prstGeom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3A5485AF-8AD7-4407-873B-0A009716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69594" y="-269594"/>
              <a:ext cx="204053" cy="743240"/>
            </a:xfrm>
            <a:prstGeom prst="rect">
              <a:avLst/>
            </a:prstGeom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3304EC38-09D6-4245-B6CA-F23331960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59964" y="-269594"/>
              <a:ext cx="204053" cy="743240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3AFCC368-5B72-4023-8C1F-D731D34D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974415" y="-269594"/>
              <a:ext cx="204053" cy="743240"/>
            </a:xfrm>
            <a:prstGeom prst="rect">
              <a:avLst/>
            </a:prstGeom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1239A571-80D3-4C9A-9C5C-3468EEC29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416" y="-269594"/>
              <a:ext cx="204053" cy="743240"/>
            </a:xfrm>
            <a:prstGeom prst="rect">
              <a:avLst/>
            </a:prstGeom>
          </p:spPr>
        </p:pic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53E946B2-A38E-476A-B9D1-94C418FB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672482" y="-269594"/>
              <a:ext cx="204053" cy="743240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0B8BEE63-76AD-40C8-A7EF-6EB454BF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233447" y="-269594"/>
              <a:ext cx="204053" cy="743240"/>
            </a:xfrm>
            <a:prstGeom prst="rect">
              <a:avLst/>
            </a:prstGeom>
          </p:spPr>
        </p:pic>
        <p:pic>
          <p:nvPicPr>
            <p:cNvPr id="21" name="Picture 19">
              <a:extLst>
                <a:ext uri="{FF2B5EF4-FFF2-40B4-BE49-F238E27FC236}">
                  <a16:creationId xmlns:a16="http://schemas.microsoft.com/office/drawing/2014/main" id="{09FF25C8-E395-49C1-BCC2-4B726A552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9089212" y="-269594"/>
              <a:ext cx="204053" cy="743240"/>
            </a:xfrm>
            <a:prstGeom prst="rect">
              <a:avLst/>
            </a:prstGeom>
          </p:spPr>
        </p:pic>
        <p:pic>
          <p:nvPicPr>
            <p:cNvPr id="22" name="Picture 20">
              <a:extLst>
                <a:ext uri="{FF2B5EF4-FFF2-40B4-BE49-F238E27FC236}">
                  <a16:creationId xmlns:a16="http://schemas.microsoft.com/office/drawing/2014/main" id="{F92EACD2-AD78-4363-8B8F-7F7687F60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679583" y="-269594"/>
              <a:ext cx="204053" cy="743240"/>
            </a:xfrm>
            <a:prstGeom prst="rect">
              <a:avLst/>
            </a:prstGeom>
          </p:spPr>
        </p:pic>
        <p:pic>
          <p:nvPicPr>
            <p:cNvPr id="23" name="Picture 21">
              <a:extLst>
                <a:ext uri="{FF2B5EF4-FFF2-40B4-BE49-F238E27FC236}">
                  <a16:creationId xmlns:a16="http://schemas.microsoft.com/office/drawing/2014/main" id="{00102908-839F-49A8-9A38-0E7C5689D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94034" y="-269594"/>
              <a:ext cx="204053" cy="743240"/>
            </a:xfrm>
            <a:prstGeom prst="rect">
              <a:avLst/>
            </a:prstGeom>
          </p:spPr>
        </p:pic>
        <p:pic>
          <p:nvPicPr>
            <p:cNvPr id="24" name="Picture 22">
              <a:extLst>
                <a:ext uri="{FF2B5EF4-FFF2-40B4-BE49-F238E27FC236}">
                  <a16:creationId xmlns:a16="http://schemas.microsoft.com/office/drawing/2014/main" id="{83764AAC-7526-4688-8C35-A33C7BC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939035" y="-269594"/>
              <a:ext cx="204053" cy="743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15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D319-27BF-4C33-B0D3-4541CFEDDF7B}" type="datetime1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849600" y="9715500"/>
            <a:ext cx="2133600" cy="365125"/>
          </a:xfrm>
        </p:spPr>
        <p:txBody>
          <a:bodyPr/>
          <a:lstStyle>
            <a:lvl1pPr algn="r">
              <a:defRPr sz="18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CE2649-FB85-4858-8891-94C824FC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10820400" cy="2125662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9B50FE49-EAC1-4520-AA69-481C87E36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1082" y="655144"/>
            <a:ext cx="310776" cy="1131967"/>
          </a:xfrm>
          <a:prstGeom prst="rect">
            <a:avLst/>
          </a:prstGeom>
        </p:spPr>
      </p:pic>
      <p:pic>
        <p:nvPicPr>
          <p:cNvPr id="8" name="Obraz 7" descr="Logotyp &quot;Dostępność Plus&quot;">
            <a:extLst>
              <a:ext uri="{FF2B5EF4-FFF2-40B4-BE49-F238E27FC236}">
                <a16:creationId xmlns:a16="http://schemas.microsoft.com/office/drawing/2014/main" id="{B5B22FD4-CC5E-4BAB-9C42-2B002D798C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200" y="622897"/>
            <a:ext cx="2769065" cy="16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0885-F7D0-47AA-B81F-A5551EAFC29F}" type="datetime1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16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7602200" cy="8047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96472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072EB-6E80-4E23-909E-1BF259ADE0BB}" type="datetime1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9000" y="97782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25800" y="9791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Arimo Bold" panose="020B0604020202020204" charset="0"/>
          <a:ea typeface="Arimo Bold" panose="020B0604020202020204" charset="0"/>
          <a:cs typeface="Arimo Bold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hyperlink" Target="mailto:katarzyna.jach@pwr.edu.pl" TargetMode="External"/><Relationship Id="rId5" Type="http://schemas.openxmlformats.org/officeDocument/2006/relationships/image" Target="../media/image2.svg"/><Relationship Id="rId10" Type="http://schemas.openxmlformats.org/officeDocument/2006/relationships/image" Target="../media/image53.svg"/><Relationship Id="rId4" Type="http://schemas.openxmlformats.org/officeDocument/2006/relationships/image" Target="../media/image1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jpe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.svg"/><Relationship Id="rId10" Type="http://schemas.openxmlformats.org/officeDocument/2006/relationships/image" Target="../media/image19.jpe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dostepnosc.pwr.edu.pl/" TargetMode="Externa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27C0BAF-8E4F-477C-90EC-1D0D255D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976393F-39AC-41EA-A8F5-15C7FD25B48C}"/>
              </a:ext>
            </a:extLst>
          </p:cNvPr>
          <p:cNvSpPr txBox="1"/>
          <p:nvPr/>
        </p:nvSpPr>
        <p:spPr>
          <a:xfrm>
            <a:off x="2209800" y="7932114"/>
            <a:ext cx="1089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dr hab. inż. Katarzyna Jach, prof. uczelni</a:t>
            </a:r>
          </a:p>
          <a:p>
            <a:r>
              <a:rPr lang="pl-PL" sz="28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Pełnomocniczka Rektora ds. Osób z Niepełnosprawnościami</a:t>
            </a:r>
          </a:p>
          <a:p>
            <a:endParaRPr lang="pl-PL" sz="28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r>
              <a:rPr lang="pl-PL" sz="28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Politechnika Wrocławska</a:t>
            </a:r>
          </a:p>
          <a:p>
            <a:r>
              <a:rPr lang="pl-PL" sz="28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19 kwietnia 2023 r.</a:t>
            </a:r>
            <a:endParaRPr lang="pl-PL" sz="2400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DF134A6-589B-47D7-8738-E98DCFEF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5" y="5651131"/>
            <a:ext cx="17449800" cy="2160570"/>
          </a:xfrm>
        </p:spPr>
        <p:txBody>
          <a:bodyPr/>
          <a:lstStyle/>
          <a:p>
            <a:r>
              <a:rPr lang="pl-PL" dirty="0"/>
              <a:t>Politechnika Wrocławska</a:t>
            </a:r>
            <a:br>
              <a:rPr lang="pl-PL" dirty="0"/>
            </a:br>
            <a:r>
              <a:rPr lang="pl-PL" dirty="0"/>
              <a:t>coraz bardziej otwarta i dostępna</a:t>
            </a:r>
          </a:p>
        </p:txBody>
      </p:sp>
      <p:pic>
        <p:nvPicPr>
          <p:cNvPr id="6" name="Obraz 5" descr="https://ddo.pwr.edu.pl/pelnomocnik-rektora">
            <a:extLst>
              <a:ext uri="{FF2B5EF4-FFF2-40B4-BE49-F238E27FC236}">
                <a16:creationId xmlns:a16="http://schemas.microsoft.com/office/drawing/2014/main" id="{9098985E-486B-4D6B-A56D-2670364E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7811701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3A594CF-5164-4ED8-83EC-0C1F4DD4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Obraz 4" descr="Mapa dostępności kampusu głównego PWr. Zaznaczone budynku, ścieżki dostępne dla OzN, miejsca parkingowe, wejścia, windy zewnętrzne, schody, defibrylatory.">
            <a:extLst>
              <a:ext uri="{FF2B5EF4-FFF2-40B4-BE49-F238E27FC236}">
                <a16:creationId xmlns:a16="http://schemas.microsoft.com/office/drawing/2014/main" id="{2FA65708-BB60-41AC-9BE4-AB9EEC320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83" y="1952259"/>
            <a:ext cx="13441980" cy="8144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rgbClr val="86C7ED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CADD62-50AB-4ACC-8F9C-719AE930B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Mapa dostępności</a:t>
            </a:r>
            <a:br>
              <a:rPr lang="pl-PL" b="1" dirty="0"/>
            </a:br>
            <a:endParaRPr lang="pl-PL" dirty="0"/>
          </a:p>
        </p:txBody>
      </p:sp>
      <p:pic>
        <p:nvPicPr>
          <p:cNvPr id="6" name="Obraz 5" descr="Logo projektu Politechnika Nowych Szans">
            <a:extLst>
              <a:ext uri="{FF2B5EF4-FFF2-40B4-BE49-F238E27FC236}">
                <a16:creationId xmlns:a16="http://schemas.microsoft.com/office/drawing/2014/main" id="{3DC04E81-7F61-432C-9D52-CD25B63270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168" y="9413042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7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11E972E-C9B2-4907-A286-65458D3E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Obraz 4" descr="Uniwersalna mapa dotykowa - przykłady różnych testowanych znaków do opisu toalety, szatni, windy.">
            <a:extLst>
              <a:ext uri="{FF2B5EF4-FFF2-40B4-BE49-F238E27FC236}">
                <a16:creationId xmlns:a16="http://schemas.microsoft.com/office/drawing/2014/main" id="{59E13917-3F98-4592-AF9D-7D5487033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2553917"/>
            <a:ext cx="4947819" cy="658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6" name="Obraz 5" descr="Uniwersalna mapa dotykowa - fragment standardu - ostatecznie wybrane znaki do opisu toalety, schodów, windy.">
            <a:extLst>
              <a:ext uri="{FF2B5EF4-FFF2-40B4-BE49-F238E27FC236}">
                <a16:creationId xmlns:a16="http://schemas.microsoft.com/office/drawing/2014/main" id="{133315E9-87C9-44A7-ADBE-FF9F9566D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4090" y="2553919"/>
            <a:ext cx="4951191" cy="658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contourW="12700">
            <a:extrusionClr>
              <a:srgbClr val="FFB001"/>
            </a:extrusionClr>
            <a:contourClr>
              <a:srgbClr val="FFB001"/>
            </a:contourClr>
          </a:sp3d>
        </p:spPr>
      </p:pic>
      <p:sp>
        <p:nvSpPr>
          <p:cNvPr id="4" name="TextBox 26">
            <a:extLst>
              <a:ext uri="{FF2B5EF4-FFF2-40B4-BE49-F238E27FC236}">
                <a16:creationId xmlns:a16="http://schemas.microsoft.com/office/drawing/2014/main" id="{34330E0C-4361-4540-8449-5DBD6DE07A3B}"/>
              </a:ext>
            </a:extLst>
          </p:cNvPr>
          <p:cNvSpPr txBox="1"/>
          <p:nvPr/>
        </p:nvSpPr>
        <p:spPr>
          <a:xfrm>
            <a:off x="350075" y="3173730"/>
            <a:ext cx="770821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Stworzenie własnego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Standardu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Znaki testowane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na grupie docelowej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Dostępna wzrokowo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lub dotykiem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04C259-1B68-4B45-911B-84DE0DFE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Uniwersalne </a:t>
            </a:r>
            <a:br>
              <a:rPr lang="pl-PL" b="1" dirty="0"/>
            </a:br>
            <a:r>
              <a:rPr lang="pl-PL" b="1" dirty="0"/>
              <a:t>mapy dotykowe</a:t>
            </a:r>
            <a:endParaRPr lang="pl-PL" dirty="0"/>
          </a:p>
        </p:txBody>
      </p:sp>
      <p:pic>
        <p:nvPicPr>
          <p:cNvPr id="7" name="Obraz 6" descr="Logo projektu Politechnika Nowych Szans">
            <a:extLst>
              <a:ext uri="{FF2B5EF4-FFF2-40B4-BE49-F238E27FC236}">
                <a16:creationId xmlns:a16="http://schemas.microsoft.com/office/drawing/2014/main" id="{AF1CB8DA-6424-416B-B76D-E74834B34B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170" y="9394965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1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32F7424-7543-40F7-8779-EA83AB85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Obraz 5" descr="Uniwersalna mapa dotykowa z opisem Budynek H-4, plan parteru. Druk 3D, elementy wypukłe w kolorze żółtym.">
            <a:extLst>
              <a:ext uri="{FF2B5EF4-FFF2-40B4-BE49-F238E27FC236}">
                <a16:creationId xmlns:a16="http://schemas.microsoft.com/office/drawing/2014/main" id="{F06FC9BC-8929-44FD-A9C4-D7CD5472C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9633" y="2400300"/>
            <a:ext cx="12534051" cy="665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5" name="TextBox 26">
            <a:extLst>
              <a:ext uri="{FF2B5EF4-FFF2-40B4-BE49-F238E27FC236}">
                <a16:creationId xmlns:a16="http://schemas.microsoft.com/office/drawing/2014/main" id="{A92524DF-E25D-4A0D-8C34-5C75186D42CF}"/>
              </a:ext>
            </a:extLst>
          </p:cNvPr>
          <p:cNvSpPr txBox="1"/>
          <p:nvPr/>
        </p:nvSpPr>
        <p:spPr>
          <a:xfrm>
            <a:off x="29497" y="2265362"/>
            <a:ext cx="5580136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Interakcja z użytkownikiem (kod QR)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Wklejane tabliczki z opisami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Mapy składające się z modułów (autorskie rozwiązanie "</a:t>
            </a:r>
            <a:r>
              <a:rPr lang="pl-PL" sz="3200" b="1" dirty="0" err="1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Hotswap</a:t>
            </a: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")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Trwałość i łatwe utrzymanie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Wysoki kontrast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121509-3860-4321-BD40-61C16FFE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9144000" cy="2125662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Uniwersalne </a:t>
            </a:r>
            <a:br>
              <a:rPr lang="pl-PL" b="1" dirty="0"/>
            </a:br>
            <a:r>
              <a:rPr lang="pl-PL" b="1" dirty="0"/>
              <a:t>mapy dotykowe – cz. 2</a:t>
            </a:r>
            <a:endParaRPr lang="pl-PL" dirty="0"/>
          </a:p>
        </p:txBody>
      </p:sp>
      <p:pic>
        <p:nvPicPr>
          <p:cNvPr id="8" name="Obraz 7" descr="Logo projektu Politechnika Nowych Szans">
            <a:extLst>
              <a:ext uri="{FF2B5EF4-FFF2-40B4-BE49-F238E27FC236}">
                <a16:creationId xmlns:a16="http://schemas.microsoft.com/office/drawing/2014/main" id="{F6348F9C-FD1C-4FB6-B7C7-71ACEB1501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400" y="9310271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6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C44FA3-485A-4547-977E-A32A4193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Obraz 4" descr="Na stole rozłożone pomoce: okulary symulujące trudności w widzeniu, mapy dotykowe, powiększalnik. Widoczne ręce sięgające po sprzęt.">
            <a:extLst>
              <a:ext uri="{FF2B5EF4-FFF2-40B4-BE49-F238E27FC236}">
                <a16:creationId xmlns:a16="http://schemas.microsoft.com/office/drawing/2014/main" id="{CD1E699B-AC82-4D57-BEA2-54E76D12F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8413" y="526499"/>
            <a:ext cx="2389188" cy="4803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6" name="Obraz 5" descr="Grupa młodzieży siedzi przy stole i zapoznaje się z alfabetem Braille'a. Na stole rozłożone różne technologie asystujące: powiększalniki, linijki brajlowskie, lupy.">
            <a:extLst>
              <a:ext uri="{FF2B5EF4-FFF2-40B4-BE49-F238E27FC236}">
                <a16:creationId xmlns:a16="http://schemas.microsoft.com/office/drawing/2014/main" id="{8F0FA0B8-1373-40C2-BB04-304DE67D1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3314" y="5524499"/>
            <a:ext cx="8437792" cy="419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AFE5DA72-67DF-4CA1-B4EC-68CF9597DF0F}"/>
              </a:ext>
            </a:extLst>
          </p:cNvPr>
          <p:cNvSpPr txBox="1"/>
          <p:nvPr/>
        </p:nvSpPr>
        <p:spPr>
          <a:xfrm>
            <a:off x="228600" y="3117273"/>
            <a:ext cx="77724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Warsztaty dla wszystkich: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przedszkolaków, uczniów, studentów, pracowników,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także innych instytucji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Udział w wydarzeniach m.in. Akademickie Dni Integracji,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Dolnośląski Festiwal Nauki,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Tydzień Zdrowia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F0ACF8-3CA6-4FEA-99E6-0C7ABA68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Nauka przez doświadczenie</a:t>
            </a:r>
            <a:endParaRPr lang="pl-PL" dirty="0"/>
          </a:p>
        </p:txBody>
      </p:sp>
      <p:pic>
        <p:nvPicPr>
          <p:cNvPr id="7" name="Obraz 6" descr="Powiększalnik testu wyświetla powiększony obraz fragmentu kartki oglądanego przez kamerę ręczną sterowaną dłonią.">
            <a:extLst>
              <a:ext uri="{FF2B5EF4-FFF2-40B4-BE49-F238E27FC236}">
                <a16:creationId xmlns:a16="http://schemas.microsoft.com/office/drawing/2014/main" id="{98FC08F1-3765-4620-AC51-9F044B4E1A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894" t="499"/>
          <a:stretch/>
        </p:blipFill>
        <p:spPr>
          <a:xfrm>
            <a:off x="11946707" y="526499"/>
            <a:ext cx="2771006" cy="4803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7179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274F2FC-5FC0-415E-8950-6E7F336A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Obraz 5" descr="Logotyp &quot;Dostępność Plus&quot;">
            <a:extLst>
              <a:ext uri="{FF2B5EF4-FFF2-40B4-BE49-F238E27FC236}">
                <a16:creationId xmlns:a16="http://schemas.microsoft.com/office/drawing/2014/main" id="{2642349A-7005-474A-85A4-ED201F5B7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893" y="8209565"/>
            <a:ext cx="2769065" cy="1620000"/>
          </a:xfrm>
          <a:prstGeom prst="rect">
            <a:avLst/>
          </a:prstGeom>
        </p:spPr>
      </p:pic>
      <p:pic>
        <p:nvPicPr>
          <p:cNvPr id="5" name="Obraz 4" descr="Stypendia specjalne 2022.Na górze widok napisu prezentacji - Wręczenie stypendiów specjalnych. Na dole około 30 uroczyście ubranych osób z dyplomami w rękach.">
            <a:extLst>
              <a:ext uri="{FF2B5EF4-FFF2-40B4-BE49-F238E27FC236}">
                <a16:creationId xmlns:a16="http://schemas.microsoft.com/office/drawing/2014/main" id="{38D803EC-CD2F-4835-A8FB-A95547F6C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034" y="366630"/>
            <a:ext cx="7091566" cy="434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7" name="Obraz 6" descr="Aukcja charytatywna prowadzona podczas Balu Rektora 2022. Młody człowiek trzyma w rękach obraz i pokazuje go ludziom przy stolikach.">
            <a:extLst>
              <a:ext uri="{FF2B5EF4-FFF2-40B4-BE49-F238E27FC236}">
                <a16:creationId xmlns:a16="http://schemas.microsoft.com/office/drawing/2014/main" id="{4B838125-1DA1-4AD6-AEC2-08AD7F295D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317" y="5045712"/>
            <a:ext cx="7044102" cy="4695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ACFA6D36-0776-46CD-B233-FECAB4E95580}"/>
              </a:ext>
            </a:extLst>
          </p:cNvPr>
          <p:cNvSpPr txBox="1"/>
          <p:nvPr/>
        </p:nvSpPr>
        <p:spPr>
          <a:xfrm>
            <a:off x="661302" y="2752659"/>
            <a:ext cx="6801389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Program działający od 2006 r.</a:t>
            </a: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 2022 r. 76 stypendiów na kwotę prawie 220 000 zł.</a:t>
            </a: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Środki: </a:t>
            </a:r>
          </a:p>
          <a:p>
            <a:pPr marL="457200" indent="-457200">
              <a:buClr>
                <a:srgbClr val="FFB001"/>
              </a:buClr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Charytatywny Bal Rektora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Politechniki Wrocławskiej </a:t>
            </a:r>
          </a:p>
          <a:p>
            <a:pPr marL="457200" indent="-457200">
              <a:lnSpc>
                <a:spcPct val="150000"/>
              </a:lnSpc>
              <a:buClr>
                <a:srgbClr val="FFB001"/>
              </a:buClr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wpłaty darczyńców</a:t>
            </a:r>
          </a:p>
          <a:p>
            <a:pPr marL="457200" indent="-457200">
              <a:lnSpc>
                <a:spcPct val="150000"/>
              </a:lnSpc>
              <a:buClr>
                <a:srgbClr val="FFB001"/>
              </a:buClr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akcja Nocne Listowanie</a:t>
            </a: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238D62-5EBC-4FE7-AC0E-AD34663D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Stypendia </a:t>
            </a:r>
            <a:br>
              <a:rPr lang="pl-PL" b="1" dirty="0"/>
            </a:br>
            <a:r>
              <a:rPr lang="pl-PL" b="1" dirty="0"/>
              <a:t>specjalne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084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07FE2F7-07DF-475D-BBC9-4A322D621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Obraz 4" descr="Nocne Listowanie 2022. Rozmowa z gościem specjalnym - panią Agatą Roczniak. W tle logo Nocnego Listowania i kolorowe balony">
            <a:extLst>
              <a:ext uri="{FF2B5EF4-FFF2-40B4-BE49-F238E27FC236}">
                <a16:creationId xmlns:a16="http://schemas.microsoft.com/office/drawing/2014/main" id="{6A0C9ED0-3B19-4C28-A2AC-A20251758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278" y="5196321"/>
            <a:ext cx="5302234" cy="4214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6" name="Obraz 5" descr="Nocne Listowanie 2021 online. Około 15 ręcznie napisanych listów rozłożonych na blacie stołu.">
            <a:extLst>
              <a:ext uri="{FF2B5EF4-FFF2-40B4-BE49-F238E27FC236}">
                <a16:creationId xmlns:a16="http://schemas.microsoft.com/office/drawing/2014/main" id="{131E5A04-AB82-4407-900A-BA83F49E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9017" y="5196321"/>
            <a:ext cx="5057983" cy="4214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7" name="Obraz 6" descr="Nocne Listowanie 2022. JM Rektor Politechniki Wrocławskiej pisze list.">
            <a:extLst>
              <a:ext uri="{FF2B5EF4-FFF2-40B4-BE49-F238E27FC236}">
                <a16:creationId xmlns:a16="http://schemas.microsoft.com/office/drawing/2014/main" id="{FF9B0DE3-A7DA-494A-8F1B-047D6A6142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200" y="870284"/>
            <a:ext cx="5241064" cy="3967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1355994A-F4FC-4F9F-964A-4378A5FFB2EB}"/>
              </a:ext>
            </a:extLst>
          </p:cNvPr>
          <p:cNvSpPr txBox="1"/>
          <p:nvPr/>
        </p:nvSpPr>
        <p:spPr>
          <a:xfrm>
            <a:off x="449100" y="3901208"/>
            <a:ext cx="641467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Co roku od 2017,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również w formule online</a:t>
            </a: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Kilkuset uczestników: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studenci, pracownicy, Wrocławianie, goście</a:t>
            </a: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Okazja do spotkania,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także z gośćmi specjalnymi, zrobienia czegoś dobrego razem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3D32E0D-7FDD-441F-8D19-48DC1A842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8153400" cy="2125662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Akcja Nocne Listowanie na PWr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229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80A218A-4031-4677-A717-EEA80A1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E178746-BB31-44AB-ACF3-6725C80F4822}"/>
              </a:ext>
            </a:extLst>
          </p:cNvPr>
          <p:cNvSpPr txBox="1"/>
          <p:nvPr/>
        </p:nvSpPr>
        <p:spPr>
          <a:xfrm>
            <a:off x="990600" y="4229100"/>
            <a:ext cx="680138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Projekt wygrał konkurs Unite!4Future</a:t>
            </a:r>
          </a:p>
          <a:p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Akcja będzie rozszerzana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na inne uczelnie </a:t>
            </a:r>
            <a:r>
              <a:rPr lang="pl-PL" sz="3200" dirty="0" err="1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Unite</a:t>
            </a: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!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BE8A37-0472-4A01-AAFA-4ED96502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Akcja Nocne </a:t>
            </a:r>
            <a:br>
              <a:rPr lang="pl-PL" b="1" dirty="0"/>
            </a:br>
            <a:r>
              <a:rPr lang="pl-PL" b="1" dirty="0"/>
              <a:t>Listowanie</a:t>
            </a:r>
            <a:endParaRPr lang="pl-PL" dirty="0"/>
          </a:p>
        </p:txBody>
      </p:sp>
      <p:pic>
        <p:nvPicPr>
          <p:cNvPr id="5" name="Obraz 4" descr="Zwycięska drużyna. Pod napisem Team members  twarze trzech kobiet i trzech mężczyzn. Z lewej strony logo Politechniki Wrocławskiej oraz Uniwersytetu Aalto">
            <a:extLst>
              <a:ext uri="{FF2B5EF4-FFF2-40B4-BE49-F238E27FC236}">
                <a16:creationId xmlns:a16="http://schemas.microsoft.com/office/drawing/2014/main" id="{273B7575-367A-4294-B316-F0B7164F91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808" y="3252526"/>
            <a:ext cx="10727402" cy="612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797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9ADC35-784D-44A1-B9E6-BC37C0A7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Liderzy </a:t>
            </a:r>
            <a:br>
              <a:rPr lang="pl-PL" b="1" dirty="0"/>
            </a:br>
            <a:r>
              <a:rPr lang="pl-PL" b="1" dirty="0"/>
              <a:t>dostępności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8E931C1-1E5C-4DEC-8783-395A5809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776C476-F318-4D3F-931C-9B1EF53950AB}"/>
              </a:ext>
            </a:extLst>
          </p:cNvPr>
          <p:cNvSpPr txBox="1"/>
          <p:nvPr/>
        </p:nvSpPr>
        <p:spPr>
          <a:xfrm>
            <a:off x="228601" y="3009900"/>
            <a:ext cx="69342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39 +20 wolontariuszy </a:t>
            </a:r>
            <a:b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ze wszystkich wydziałów, </a:t>
            </a:r>
            <a:b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Studium Języków Obcych,</a:t>
            </a:r>
            <a:b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Studium </a:t>
            </a:r>
            <a:r>
              <a:rPr lang="pl-PL" sz="3200" b="1" dirty="0" err="1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WFiS</a:t>
            </a: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b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i wybranych jednostek </a:t>
            </a:r>
            <a:r>
              <a:rPr lang="pl-PL" sz="3200" b="1" dirty="0" err="1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PWr</a:t>
            </a: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Powołani </a:t>
            </a:r>
            <a:b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przez JM Rektora </a:t>
            </a:r>
            <a:r>
              <a:rPr lang="pl-PL" sz="3200" b="1" dirty="0" err="1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PWr</a:t>
            </a: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10 dni szkoleniowych + udział w różnych wydarzeniach na uczelni</a:t>
            </a:r>
          </a:p>
        </p:txBody>
      </p:sp>
      <p:pic>
        <p:nvPicPr>
          <p:cNvPr id="5" name="Obraz 4" descr="Grupa ok. 30 roześmianych osób - liderów dostępności, w tle logo Politechniki Wrocławskiej">
            <a:extLst>
              <a:ext uri="{FF2B5EF4-FFF2-40B4-BE49-F238E27FC236}">
                <a16:creationId xmlns:a16="http://schemas.microsoft.com/office/drawing/2014/main" id="{212121CF-2D1F-4A26-A028-6AF434AC38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234" y="3283631"/>
            <a:ext cx="10473976" cy="540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6" name="Obraz 5" descr="Logo - Liderzy Dostępności. Dwie dłonie wyciągnięte do siebie w przyjaznym geście">
            <a:extLst>
              <a:ext uri="{FF2B5EF4-FFF2-40B4-BE49-F238E27FC236}">
                <a16:creationId xmlns:a16="http://schemas.microsoft.com/office/drawing/2014/main" id="{B2EBC622-2E78-4178-A1F0-D92F7BC39F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274638"/>
            <a:ext cx="2509695" cy="250969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az 6" descr="Logo projektu Politechnika Nowych Szans">
            <a:extLst>
              <a:ext uri="{FF2B5EF4-FFF2-40B4-BE49-F238E27FC236}">
                <a16:creationId xmlns:a16="http://schemas.microsoft.com/office/drawing/2014/main" id="{5797644D-B088-4C3D-AB2D-CF3DA0FB03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0" y="9107523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6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7F6EA9A-D279-4566-B961-56D8B69F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1CB1F37-2581-40D2-B49E-AB669AB13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5327194" y="2088153"/>
            <a:ext cx="10667144" cy="165575"/>
            <a:chOff x="0" y="0"/>
            <a:chExt cx="14222858" cy="220766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CCD85EC-99BD-40B1-811C-DE6F525D9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4168431" y="-291675"/>
              <a:ext cx="220766" cy="804115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22EC82A-1D3D-4D46-85C4-036B063B0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5094287" y="-291675"/>
              <a:ext cx="220766" cy="804115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49105C5-D9B3-4D93-8FA2-CDA2633D4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896821" y="-291675"/>
              <a:ext cx="220766" cy="804115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A96F0A40-3492-4EB6-AAAA-2876C3994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938742" y="-291675"/>
              <a:ext cx="220766" cy="804115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252F7E19-1143-418B-ACE6-D442F5239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013714" y="-291675"/>
              <a:ext cx="220766" cy="804115"/>
            </a:xfrm>
            <a:prstGeom prst="rect">
              <a:avLst/>
            </a:prstGeom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A3FF381A-FBE1-4A63-B8A2-D8BA67BE1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91675" y="-291675"/>
              <a:ext cx="220766" cy="804115"/>
            </a:xfrm>
            <a:prstGeom prst="rect">
              <a:avLst/>
            </a:prstGeom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B972B9F3-BD80-4F3C-A7C8-D2B4A0AAE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094208" y="-291675"/>
              <a:ext cx="220766" cy="804115"/>
            </a:xfrm>
            <a:prstGeom prst="rect">
              <a:avLst/>
            </a:prstGeom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254FC997-C739-46C0-B72C-9F1F5C85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136129" y="-291675"/>
              <a:ext cx="220766" cy="804115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6C7D89DC-AA2D-464B-89F3-BD08BB9BF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211101" y="-291675"/>
              <a:ext cx="220766" cy="804115"/>
            </a:xfrm>
            <a:prstGeom prst="rect">
              <a:avLst/>
            </a:prstGeom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F488449C-1AAE-4D7B-82AD-F019132D1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3710418" y="-291675"/>
              <a:ext cx="220766" cy="804115"/>
            </a:xfrm>
            <a:prstGeom prst="rect">
              <a:avLst/>
            </a:prstGeom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26B1DE9C-1870-4321-9F06-A9E56711B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907805" y="-291675"/>
              <a:ext cx="220766" cy="804115"/>
            </a:xfrm>
            <a:prstGeom prst="rect">
              <a:avLst/>
            </a:prstGeom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F96F1440-00BC-4309-B4A1-E364E0F67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9833661" y="-291675"/>
              <a:ext cx="220766" cy="804115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47ACD824-8EF6-4828-A47E-C02EFA853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2636195" y="-291675"/>
              <a:ext cx="220766" cy="804115"/>
            </a:xfrm>
            <a:prstGeom prst="rect">
              <a:avLst/>
            </a:prstGeom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3072F9D6-1A30-4B1B-AA41-18D55080F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678116" y="-291675"/>
              <a:ext cx="220766" cy="804115"/>
            </a:xfrm>
            <a:prstGeom prst="rect">
              <a:avLst/>
            </a:prstGeom>
          </p:spPr>
        </p:pic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1D70A66B-1D04-407B-8274-782668A12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53088" y="-291675"/>
              <a:ext cx="220766" cy="804115"/>
            </a:xfrm>
            <a:prstGeom prst="rect">
              <a:avLst/>
            </a:prstGeom>
          </p:spPr>
        </p:pic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EF564404-9B26-4A26-AEF5-D60981C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46383" y="1708784"/>
            <a:ext cx="5794348" cy="5794348"/>
            <a:chOff x="8427911" y="2244436"/>
            <a:chExt cx="5794348" cy="5794348"/>
          </a:xfrm>
        </p:grpSpPr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0D649A51-7EE1-4EC3-BA3E-0E32E267778C}"/>
                </a:ext>
              </a:extLst>
            </p:cNvPr>
            <p:cNvGrpSpPr/>
            <p:nvPr/>
          </p:nvGrpSpPr>
          <p:grpSpPr>
            <a:xfrm>
              <a:off x="8427911" y="2244436"/>
              <a:ext cx="5794348" cy="5794348"/>
              <a:chOff x="0" y="0"/>
              <a:chExt cx="812800" cy="812800"/>
            </a:xfrm>
          </p:grpSpPr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74B41BF5-0C8E-4AB5-AE5A-11D6221E9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B001"/>
              </a:solidFill>
            </p:spPr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B1C3D6D3-FB6F-4C4E-9B58-74F5331A0C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22" name="Obraz 21" descr="Fragment tyflomapy">
              <a:extLst>
                <a:ext uri="{FF2B5EF4-FFF2-40B4-BE49-F238E27FC236}">
                  <a16:creationId xmlns:a16="http://schemas.microsoft.com/office/drawing/2014/main" id="{8EC197A9-D18D-4A04-8E75-5BBDED160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0429" y="2444173"/>
              <a:ext cx="5359732" cy="54043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7" name="Grafika 26" descr="Logotypy:  Fundusze Europejskie, flaga Rzeczpospolitej Polskiej, Ministerstwo Funduszy i Polityki Regionalnej, flaga Unii Europejskiej">
            <a:extLst>
              <a:ext uri="{FF2B5EF4-FFF2-40B4-BE49-F238E27FC236}">
                <a16:creationId xmlns:a16="http://schemas.microsoft.com/office/drawing/2014/main" id="{EAC01F2E-0187-456D-AE85-743EB16A09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41191" y="9088975"/>
            <a:ext cx="12528000" cy="883872"/>
          </a:xfrm>
          <a:prstGeom prst="rect">
            <a:avLst/>
          </a:prstGeom>
        </p:spPr>
      </p:pic>
      <p:grpSp>
        <p:nvGrpSpPr>
          <p:cNvPr id="29" name="Group 7">
            <a:extLst>
              <a:ext uri="{FF2B5EF4-FFF2-40B4-BE49-F238E27FC236}">
                <a16:creationId xmlns:a16="http://schemas.microsoft.com/office/drawing/2014/main" id="{23119698-AECB-4D0B-A079-F9F31674D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8545755"/>
            <a:ext cx="9859597" cy="153040"/>
            <a:chOff x="0" y="0"/>
            <a:chExt cx="13146129" cy="204053"/>
          </a:xfrm>
        </p:grpSpPr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88ECB1C3-7462-4BC4-BF8C-69D9C686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852863" y="-269594"/>
              <a:ext cx="204053" cy="743240"/>
            </a:xfrm>
            <a:prstGeom prst="rect">
              <a:avLst/>
            </a:prstGeom>
          </p:spPr>
        </p:pic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B1C335C5-0A80-4437-860D-D90F9B519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4708628" y="-269594"/>
              <a:ext cx="204053" cy="743240"/>
            </a:xfrm>
            <a:prstGeom prst="rect">
              <a:avLst/>
            </a:prstGeom>
          </p:spPr>
        </p:pic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C3E0C25D-4EEE-465D-878B-CE051AE47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298999" y="-269594"/>
              <a:ext cx="204053" cy="743240"/>
            </a:xfrm>
            <a:prstGeom prst="rect">
              <a:avLst/>
            </a:prstGeom>
          </p:spPr>
        </p:pic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C5AF6CC4-B1F6-43AA-8587-98765101D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413450" y="-269594"/>
              <a:ext cx="204053" cy="743240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1C7D94BB-8AB4-40B7-8654-0E0E97FB7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558451" y="-269594"/>
              <a:ext cx="204053" cy="743240"/>
            </a:xfrm>
            <a:prstGeom prst="rect">
              <a:avLst/>
            </a:prstGeom>
          </p:spPr>
        </p:pic>
        <p:pic>
          <p:nvPicPr>
            <p:cNvPr id="35" name="Picture 13">
              <a:extLst>
                <a:ext uri="{FF2B5EF4-FFF2-40B4-BE49-F238E27FC236}">
                  <a16:creationId xmlns:a16="http://schemas.microsoft.com/office/drawing/2014/main" id="{627797F9-5F6C-4194-8B14-1BE4A9603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69594" y="-269594"/>
              <a:ext cx="204053" cy="743240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EDFAB9FE-2893-4952-AA2C-7CA1DDA8E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59964" y="-269594"/>
              <a:ext cx="204053" cy="743240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5D248F4C-507D-4C84-91F6-716E20588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974415" y="-269594"/>
              <a:ext cx="204053" cy="743240"/>
            </a:xfrm>
            <a:prstGeom prst="rect">
              <a:avLst/>
            </a:prstGeom>
          </p:spPr>
        </p:pic>
        <p:pic>
          <p:nvPicPr>
            <p:cNvPr id="38" name="Picture 16">
              <a:extLst>
                <a:ext uri="{FF2B5EF4-FFF2-40B4-BE49-F238E27FC236}">
                  <a16:creationId xmlns:a16="http://schemas.microsoft.com/office/drawing/2014/main" id="{1CCEFC71-BCFC-43D0-B5B6-637B96D91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416" y="-269594"/>
              <a:ext cx="204053" cy="743240"/>
            </a:xfrm>
            <a:prstGeom prst="rect">
              <a:avLst/>
            </a:prstGeom>
          </p:spPr>
        </p:pic>
        <p:pic>
          <p:nvPicPr>
            <p:cNvPr id="39" name="Picture 17">
              <a:extLst>
                <a:ext uri="{FF2B5EF4-FFF2-40B4-BE49-F238E27FC236}">
                  <a16:creationId xmlns:a16="http://schemas.microsoft.com/office/drawing/2014/main" id="{60DAE905-3FCF-4661-AA16-F8AD07B68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672482" y="-269594"/>
              <a:ext cx="204053" cy="743240"/>
            </a:xfrm>
            <a:prstGeom prst="rect">
              <a:avLst/>
            </a:prstGeom>
          </p:spPr>
        </p:pic>
        <p:pic>
          <p:nvPicPr>
            <p:cNvPr id="40" name="Picture 18">
              <a:extLst>
                <a:ext uri="{FF2B5EF4-FFF2-40B4-BE49-F238E27FC236}">
                  <a16:creationId xmlns:a16="http://schemas.microsoft.com/office/drawing/2014/main" id="{4599A155-0F25-4A1C-9190-6D8E035D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233447" y="-269594"/>
              <a:ext cx="204053" cy="743240"/>
            </a:xfrm>
            <a:prstGeom prst="rect">
              <a:avLst/>
            </a:prstGeom>
          </p:spPr>
        </p:pic>
        <p:pic>
          <p:nvPicPr>
            <p:cNvPr id="41" name="Picture 19">
              <a:extLst>
                <a:ext uri="{FF2B5EF4-FFF2-40B4-BE49-F238E27FC236}">
                  <a16:creationId xmlns:a16="http://schemas.microsoft.com/office/drawing/2014/main" id="{25744DBF-8788-4229-85F6-12C69F08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9089212" y="-269594"/>
              <a:ext cx="204053" cy="743240"/>
            </a:xfrm>
            <a:prstGeom prst="rect">
              <a:avLst/>
            </a:prstGeom>
          </p:spPr>
        </p:pic>
        <p:pic>
          <p:nvPicPr>
            <p:cNvPr id="42" name="Picture 20">
              <a:extLst>
                <a:ext uri="{FF2B5EF4-FFF2-40B4-BE49-F238E27FC236}">
                  <a16:creationId xmlns:a16="http://schemas.microsoft.com/office/drawing/2014/main" id="{2FF795DD-DCEF-4DDC-9DB7-AF204EA53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679583" y="-269594"/>
              <a:ext cx="204053" cy="743240"/>
            </a:xfrm>
            <a:prstGeom prst="rect">
              <a:avLst/>
            </a:prstGeom>
          </p:spPr>
        </p:pic>
        <p:pic>
          <p:nvPicPr>
            <p:cNvPr id="43" name="Picture 21">
              <a:extLst>
                <a:ext uri="{FF2B5EF4-FFF2-40B4-BE49-F238E27FC236}">
                  <a16:creationId xmlns:a16="http://schemas.microsoft.com/office/drawing/2014/main" id="{A59FAE6F-931C-4DBF-9DDF-E540444E7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94034" y="-269594"/>
              <a:ext cx="204053" cy="743240"/>
            </a:xfrm>
            <a:prstGeom prst="rect">
              <a:avLst/>
            </a:prstGeom>
          </p:spPr>
        </p:pic>
        <p:pic>
          <p:nvPicPr>
            <p:cNvPr id="44" name="Picture 22">
              <a:extLst>
                <a:ext uri="{FF2B5EF4-FFF2-40B4-BE49-F238E27FC236}">
                  <a16:creationId xmlns:a16="http://schemas.microsoft.com/office/drawing/2014/main" id="{85191147-2AA2-4E7A-9C91-7B25F6EC4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939035" y="-269594"/>
              <a:ext cx="204053" cy="743240"/>
            </a:xfrm>
            <a:prstGeom prst="rect">
              <a:avLst/>
            </a:prstGeom>
          </p:spPr>
        </p:pic>
      </p:grpSp>
      <p:grpSp>
        <p:nvGrpSpPr>
          <p:cNvPr id="45" name="Group 7">
            <a:extLst>
              <a:ext uri="{FF2B5EF4-FFF2-40B4-BE49-F238E27FC236}">
                <a16:creationId xmlns:a16="http://schemas.microsoft.com/office/drawing/2014/main" id="{11F1A883-700D-466A-8069-51626ED00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66328" y="8532830"/>
            <a:ext cx="9859597" cy="153040"/>
            <a:chOff x="0" y="0"/>
            <a:chExt cx="13146129" cy="204053"/>
          </a:xfrm>
        </p:grpSpPr>
        <p:pic>
          <p:nvPicPr>
            <p:cNvPr id="46" name="Picture 8">
              <a:extLst>
                <a:ext uri="{FF2B5EF4-FFF2-40B4-BE49-F238E27FC236}">
                  <a16:creationId xmlns:a16="http://schemas.microsoft.com/office/drawing/2014/main" id="{828B856E-71FE-4B0B-A472-41FAF216D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852863" y="-269594"/>
              <a:ext cx="204053" cy="743240"/>
            </a:xfrm>
            <a:prstGeom prst="rect">
              <a:avLst/>
            </a:prstGeom>
          </p:spPr>
        </p:pic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F596BF0D-9564-4996-A101-89C140458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4708628" y="-269594"/>
              <a:ext cx="204053" cy="743240"/>
            </a:xfrm>
            <a:prstGeom prst="rect">
              <a:avLst/>
            </a:prstGeom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B0DE6389-1B19-4584-943D-6C566395A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298999" y="-269594"/>
              <a:ext cx="204053" cy="743240"/>
            </a:xfrm>
            <a:prstGeom prst="rect">
              <a:avLst/>
            </a:prstGeom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FB18261B-4405-4AE4-9362-848A37D64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413450" y="-269594"/>
              <a:ext cx="204053" cy="743240"/>
            </a:xfrm>
            <a:prstGeom prst="rect">
              <a:avLst/>
            </a:prstGeom>
          </p:spPr>
        </p:pic>
        <p:pic>
          <p:nvPicPr>
            <p:cNvPr id="50" name="Picture 12">
              <a:extLst>
                <a:ext uri="{FF2B5EF4-FFF2-40B4-BE49-F238E27FC236}">
                  <a16:creationId xmlns:a16="http://schemas.microsoft.com/office/drawing/2014/main" id="{6B399172-5483-481D-BA9B-BD8855CF1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558451" y="-269594"/>
              <a:ext cx="204053" cy="743240"/>
            </a:xfrm>
            <a:prstGeom prst="rect">
              <a:avLst/>
            </a:prstGeom>
          </p:spPr>
        </p:pic>
        <p:pic>
          <p:nvPicPr>
            <p:cNvPr id="51" name="Picture 13">
              <a:extLst>
                <a:ext uri="{FF2B5EF4-FFF2-40B4-BE49-F238E27FC236}">
                  <a16:creationId xmlns:a16="http://schemas.microsoft.com/office/drawing/2014/main" id="{6FE3D988-FE74-461F-8365-8A6A8C077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69594" y="-269594"/>
              <a:ext cx="204053" cy="743240"/>
            </a:xfrm>
            <a:prstGeom prst="rect">
              <a:avLst/>
            </a:prstGeom>
          </p:spPr>
        </p:pic>
        <p:pic>
          <p:nvPicPr>
            <p:cNvPr id="52" name="Picture 14">
              <a:extLst>
                <a:ext uri="{FF2B5EF4-FFF2-40B4-BE49-F238E27FC236}">
                  <a16:creationId xmlns:a16="http://schemas.microsoft.com/office/drawing/2014/main" id="{F2CBC1B6-ED6D-41F4-BD0E-D51107995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59964" y="-269594"/>
              <a:ext cx="204053" cy="743240"/>
            </a:xfrm>
            <a:prstGeom prst="rect">
              <a:avLst/>
            </a:prstGeom>
          </p:spPr>
        </p:pic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FD2C0527-72EB-456B-8F60-724866ACE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974415" y="-269594"/>
              <a:ext cx="204053" cy="743240"/>
            </a:xfrm>
            <a:prstGeom prst="rect">
              <a:avLst/>
            </a:prstGeom>
          </p:spPr>
        </p:pic>
        <p:pic>
          <p:nvPicPr>
            <p:cNvPr id="54" name="Picture 16">
              <a:extLst>
                <a:ext uri="{FF2B5EF4-FFF2-40B4-BE49-F238E27FC236}">
                  <a16:creationId xmlns:a16="http://schemas.microsoft.com/office/drawing/2014/main" id="{92D9FE3E-C94D-44DD-A0C8-16AA40C82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416" y="-269594"/>
              <a:ext cx="204053" cy="743240"/>
            </a:xfrm>
            <a:prstGeom prst="rect">
              <a:avLst/>
            </a:prstGeom>
          </p:spPr>
        </p:pic>
        <p:pic>
          <p:nvPicPr>
            <p:cNvPr id="55" name="Picture 17">
              <a:extLst>
                <a:ext uri="{FF2B5EF4-FFF2-40B4-BE49-F238E27FC236}">
                  <a16:creationId xmlns:a16="http://schemas.microsoft.com/office/drawing/2014/main" id="{73C27D7E-33EF-4F46-9187-3343540A5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672482" y="-269594"/>
              <a:ext cx="204053" cy="743240"/>
            </a:xfrm>
            <a:prstGeom prst="rect">
              <a:avLst/>
            </a:prstGeom>
          </p:spPr>
        </p:pic>
        <p:pic>
          <p:nvPicPr>
            <p:cNvPr id="56" name="Picture 18">
              <a:extLst>
                <a:ext uri="{FF2B5EF4-FFF2-40B4-BE49-F238E27FC236}">
                  <a16:creationId xmlns:a16="http://schemas.microsoft.com/office/drawing/2014/main" id="{192E87C7-AEAB-473F-9B81-6874F7BFF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233447" y="-269594"/>
              <a:ext cx="204053" cy="743240"/>
            </a:xfrm>
            <a:prstGeom prst="rect">
              <a:avLst/>
            </a:prstGeom>
          </p:spPr>
        </p:pic>
        <p:pic>
          <p:nvPicPr>
            <p:cNvPr id="57" name="Picture 19">
              <a:extLst>
                <a:ext uri="{FF2B5EF4-FFF2-40B4-BE49-F238E27FC236}">
                  <a16:creationId xmlns:a16="http://schemas.microsoft.com/office/drawing/2014/main" id="{AA4A9E4B-6428-441C-B4AA-D1136FC0D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9089212" y="-269594"/>
              <a:ext cx="204053" cy="743240"/>
            </a:xfrm>
            <a:prstGeom prst="rect">
              <a:avLst/>
            </a:prstGeom>
          </p:spPr>
        </p:pic>
        <p:pic>
          <p:nvPicPr>
            <p:cNvPr id="58" name="Picture 20">
              <a:extLst>
                <a:ext uri="{FF2B5EF4-FFF2-40B4-BE49-F238E27FC236}">
                  <a16:creationId xmlns:a16="http://schemas.microsoft.com/office/drawing/2014/main" id="{3EB6B0A8-6EC9-4074-AC74-7B3090FF2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679583" y="-269594"/>
              <a:ext cx="204053" cy="743240"/>
            </a:xfrm>
            <a:prstGeom prst="rect">
              <a:avLst/>
            </a:prstGeom>
          </p:spPr>
        </p:pic>
        <p:pic>
          <p:nvPicPr>
            <p:cNvPr id="59" name="Picture 21">
              <a:extLst>
                <a:ext uri="{FF2B5EF4-FFF2-40B4-BE49-F238E27FC236}">
                  <a16:creationId xmlns:a16="http://schemas.microsoft.com/office/drawing/2014/main" id="{D7F41FCE-871E-4089-A0E6-EA2F555D6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94034" y="-269594"/>
              <a:ext cx="204053" cy="743240"/>
            </a:xfrm>
            <a:prstGeom prst="rect">
              <a:avLst/>
            </a:prstGeom>
          </p:spPr>
        </p:pic>
        <p:pic>
          <p:nvPicPr>
            <p:cNvPr id="60" name="Picture 22">
              <a:extLst>
                <a:ext uri="{FF2B5EF4-FFF2-40B4-BE49-F238E27FC236}">
                  <a16:creationId xmlns:a16="http://schemas.microsoft.com/office/drawing/2014/main" id="{0082665D-39FD-484E-89FD-B17D45F16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939035" y="-269594"/>
              <a:ext cx="204053" cy="743240"/>
            </a:xfrm>
            <a:prstGeom prst="rect">
              <a:avLst/>
            </a:prstGeom>
          </p:spPr>
        </p:pic>
      </p:grpSp>
      <p:sp>
        <p:nvSpPr>
          <p:cNvPr id="26" name="TextBox 6" descr="Autorzy zdjęć i grafik:&#10;Andrzej Charytoniuk &#10;Piotr Jasiczek &#10;Aleksandra Kozłowska-Woszczycka&#10;Magdalena Kruczek-Shchur &#10;Justyna Kulpa &#10;Maciej Kulczycki &#10;Krzysztof Mazur &#10;Sandra Nguyen Van &#10;">
            <a:extLst>
              <a:ext uri="{FF2B5EF4-FFF2-40B4-BE49-F238E27FC236}">
                <a16:creationId xmlns:a16="http://schemas.microsoft.com/office/drawing/2014/main" id="{7AC95F1C-4036-432D-8B32-D4A4119FFEB6}"/>
              </a:ext>
            </a:extLst>
          </p:cNvPr>
          <p:cNvSpPr txBox="1"/>
          <p:nvPr/>
        </p:nvSpPr>
        <p:spPr>
          <a:xfrm>
            <a:off x="13985931" y="4941206"/>
            <a:ext cx="3780961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24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Autorzy zdjęć i grafik:</a:t>
            </a:r>
          </a:p>
          <a:p>
            <a:pPr lvl="0" algn="r"/>
            <a:r>
              <a:rPr lang="pl-PL" sz="2000" dirty="0"/>
              <a:t>Andrzej Charytoniuk </a:t>
            </a:r>
          </a:p>
          <a:p>
            <a:pPr lvl="0" algn="r"/>
            <a:r>
              <a:rPr lang="pl-PL" sz="2000" dirty="0"/>
              <a:t>Piotr Jasiczek </a:t>
            </a:r>
          </a:p>
          <a:p>
            <a:pPr lvl="0" algn="r"/>
            <a:r>
              <a:rPr lang="pl-PL" sz="2000" dirty="0"/>
              <a:t>Aleksandra Kozłowska-</a:t>
            </a:r>
            <a:r>
              <a:rPr lang="pl-PL" sz="2000" dirty="0" err="1"/>
              <a:t>Woszczycka</a:t>
            </a:r>
            <a:endParaRPr lang="pl-PL" sz="2000" dirty="0"/>
          </a:p>
          <a:p>
            <a:pPr lvl="0" algn="r"/>
            <a:r>
              <a:rPr lang="pl-PL" sz="2000" dirty="0"/>
              <a:t>Magdalena Kruczek-</a:t>
            </a:r>
            <a:r>
              <a:rPr lang="pl-PL" sz="2000" dirty="0" err="1"/>
              <a:t>Shchur</a:t>
            </a:r>
            <a:r>
              <a:rPr lang="pl-PL" sz="2000" dirty="0"/>
              <a:t> </a:t>
            </a:r>
          </a:p>
          <a:p>
            <a:pPr algn="r"/>
            <a:r>
              <a:rPr lang="pl-PL" sz="2000" dirty="0"/>
              <a:t>Maciej Kulczycki </a:t>
            </a:r>
          </a:p>
          <a:p>
            <a:pPr lvl="0" algn="r"/>
            <a:r>
              <a:rPr lang="pl-PL" sz="2000" dirty="0"/>
              <a:t>Justyna Kulpa </a:t>
            </a:r>
          </a:p>
          <a:p>
            <a:pPr lvl="0" algn="r"/>
            <a:r>
              <a:rPr lang="pl-PL" sz="2000" dirty="0"/>
              <a:t>Krzysztof Mazur </a:t>
            </a:r>
          </a:p>
          <a:p>
            <a:pPr lvl="0" algn="r"/>
            <a:r>
              <a:rPr lang="pl-PL" sz="2000" dirty="0"/>
              <a:t>Sandra </a:t>
            </a:r>
            <a:r>
              <a:rPr lang="pl-PL" sz="2000" dirty="0" err="1"/>
              <a:t>Nguyen</a:t>
            </a:r>
            <a:r>
              <a:rPr lang="pl-PL" sz="2000" dirty="0"/>
              <a:t> Van </a:t>
            </a:r>
            <a:endParaRPr lang="pl-PL" sz="36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44963EFD-753F-4705-A613-BE30032E533B}"/>
              </a:ext>
            </a:extLst>
          </p:cNvPr>
          <p:cNvSpPr txBox="1"/>
          <p:nvPr/>
        </p:nvSpPr>
        <p:spPr>
          <a:xfrm>
            <a:off x="111629" y="2870863"/>
            <a:ext cx="13563600" cy="3971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pl-PL" sz="36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Zapraszam do kontaktu:</a:t>
            </a:r>
          </a:p>
          <a:p>
            <a:pPr lvl="1"/>
            <a:r>
              <a:rPr lang="pl-PL" sz="3600" u="sng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hlinkClick r:id="rId11"/>
              </a:rPr>
              <a:t>katarzyna.jach@pwr.edu.pl</a:t>
            </a:r>
            <a:r>
              <a:rPr lang="pl-PL" sz="36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</a:p>
          <a:p>
            <a:pPr lvl="1"/>
            <a:endParaRPr lang="pl-PL" sz="36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lvl="1"/>
            <a:r>
              <a:rPr lang="pl-PL" sz="36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Zapraszamy do Wrocławia </a:t>
            </a:r>
            <a:br>
              <a:rPr lang="pl-PL" sz="36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6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na Akademickie Dni Integracji </a:t>
            </a:r>
          </a:p>
          <a:p>
            <a:pPr lvl="1"/>
            <a:r>
              <a:rPr lang="pl-PL" sz="3600" b="1" dirty="0">
                <a:solidFill>
                  <a:srgbClr val="C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25-26.05.2023</a:t>
            </a:r>
          </a:p>
          <a:p>
            <a:pPr marL="285750" lvl="0" indent="-285750">
              <a:lnSpc>
                <a:spcPct val="150000"/>
              </a:lnSpc>
              <a:buClr>
                <a:srgbClr val="FFB001"/>
              </a:buClr>
              <a:buFont typeface="Arial" panose="020B0604020202020204" pitchFamily="34" charset="0"/>
              <a:buChar char="•"/>
            </a:pPr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00C82A0-4DFE-43BC-A43D-C50FBE09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11552136" cy="21256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mo Bold"/>
              </a:rPr>
              <a:t>Dziękuj</a:t>
            </a:r>
            <a:r>
              <a:rPr lang="pl-PL" dirty="0">
                <a:solidFill>
                  <a:srgbClr val="000000"/>
                </a:solidFill>
                <a:latin typeface="Arimo Bold"/>
              </a:rPr>
              <a:t>ę </a:t>
            </a:r>
            <a:r>
              <a:rPr lang="en-US" dirty="0">
                <a:solidFill>
                  <a:srgbClr val="000000"/>
                </a:solidFill>
                <a:latin typeface="Arimo Bold"/>
              </a:rPr>
              <a:t>za </a:t>
            </a:r>
            <a:r>
              <a:rPr lang="en-US" dirty="0" err="1">
                <a:solidFill>
                  <a:srgbClr val="000000"/>
                </a:solidFill>
                <a:latin typeface="Arimo Bold"/>
              </a:rPr>
              <a:t>uwagę</a:t>
            </a:r>
            <a:endParaRPr lang="pl-PL" dirty="0"/>
          </a:p>
        </p:txBody>
      </p:sp>
      <p:pic>
        <p:nvPicPr>
          <p:cNvPr id="62" name="Obraz 61" descr="https://ddo.pwr.edu.pl/pelnomocnik-rektora">
            <a:extLst>
              <a:ext uri="{FF2B5EF4-FFF2-40B4-BE49-F238E27FC236}">
                <a16:creationId xmlns:a16="http://schemas.microsoft.com/office/drawing/2014/main" id="{657C0562-CDA6-410E-9163-7B9E08A9EA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0" y="6698846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7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4">
            <a:extLst>
              <a:ext uri="{FF2B5EF4-FFF2-40B4-BE49-F238E27FC236}">
                <a16:creationId xmlns:a16="http://schemas.microsoft.com/office/drawing/2014/main" id="{F58DBF71-46F5-4263-A1A0-9BE237744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8605" y="4715648"/>
            <a:ext cx="18326606" cy="5571352"/>
            <a:chOff x="0" y="0"/>
            <a:chExt cx="1725058" cy="2709333"/>
          </a:xfrm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4DC99634-9EBE-4A44-AB1B-0311CD38B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25058" cy="2709333"/>
            </a:xfrm>
            <a:custGeom>
              <a:avLst/>
              <a:gdLst/>
              <a:ahLst/>
              <a:cxnLst/>
              <a:rect l="l" t="t" r="r" b="b"/>
              <a:pathLst>
                <a:path w="1725058" h="2709333">
                  <a:moveTo>
                    <a:pt x="0" y="0"/>
                  </a:moveTo>
                  <a:lnTo>
                    <a:pt x="1725058" y="0"/>
                  </a:lnTo>
                  <a:lnTo>
                    <a:pt x="17250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EDAF"/>
            </a:solidFill>
          </p:spPr>
        </p:sp>
        <p:sp>
          <p:nvSpPr>
            <p:cNvPr id="94" name="TextBox 6">
              <a:extLst>
                <a:ext uri="{FF2B5EF4-FFF2-40B4-BE49-F238E27FC236}">
                  <a16:creationId xmlns:a16="http://schemas.microsoft.com/office/drawing/2014/main" id="{2EE8CE28-8BA7-4C77-AEF8-1E318ED6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9" name="Freeform 7">
            <a:extLst>
              <a:ext uri="{FF2B5EF4-FFF2-40B4-BE49-F238E27FC236}">
                <a16:creationId xmlns:a16="http://schemas.microsoft.com/office/drawing/2014/main" id="{4CD13981-DBE3-45B1-86E3-F380B7E7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519" y="-13266"/>
            <a:ext cx="18370623" cy="5166407"/>
          </a:xfrm>
          <a:custGeom>
            <a:avLst/>
            <a:gdLst/>
            <a:ahLst/>
            <a:cxnLst/>
            <a:rect l="l" t="t" r="r" b="b"/>
            <a:pathLst>
              <a:path w="2462857" h="2709333">
                <a:moveTo>
                  <a:pt x="0" y="0"/>
                </a:moveTo>
                <a:lnTo>
                  <a:pt x="2462857" y="0"/>
                </a:lnTo>
                <a:lnTo>
                  <a:pt x="2462857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D7F0FF"/>
          </a:solidFill>
        </p:spPr>
        <p:txBody>
          <a:bodyPr/>
          <a:lstStyle/>
          <a:p>
            <a:endParaRPr lang="pl-PL" dirty="0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39628" y="5112327"/>
            <a:ext cx="9859597" cy="153040"/>
            <a:chOff x="0" y="0"/>
            <a:chExt cx="13146129" cy="204053"/>
          </a:xfrm>
        </p:grpSpPr>
        <p:pic>
          <p:nvPicPr>
            <p:cNvPr id="12" name="Picture 1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852863" y="-269594"/>
              <a:ext cx="204053" cy="743240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4708628" y="-269594"/>
              <a:ext cx="204053" cy="74324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298999" y="-269594"/>
              <a:ext cx="204053" cy="743240"/>
            </a:xfrm>
            <a:prstGeom prst="rect">
              <a:avLst/>
            </a:prstGeom>
          </p:spPr>
        </p:pic>
        <p:pic>
          <p:nvPicPr>
            <p:cNvPr id="15" name="Picture 1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413450" y="-269594"/>
              <a:ext cx="204053" cy="743240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558451" y="-269594"/>
              <a:ext cx="204053" cy="743240"/>
            </a:xfrm>
            <a:prstGeom prst="rect">
              <a:avLst/>
            </a:prstGeom>
          </p:spPr>
        </p:pic>
        <p:pic>
          <p:nvPicPr>
            <p:cNvPr id="17" name="Picture 1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69594" y="-269594"/>
              <a:ext cx="204053" cy="743240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59964" y="-269594"/>
              <a:ext cx="204053" cy="743240"/>
            </a:xfrm>
            <a:prstGeom prst="rect">
              <a:avLst/>
            </a:prstGeom>
          </p:spPr>
        </p:pic>
        <p:pic>
          <p:nvPicPr>
            <p:cNvPr id="19" name="Picture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974415" y="-269594"/>
              <a:ext cx="204053" cy="743240"/>
            </a:xfrm>
            <a:prstGeom prst="rect">
              <a:avLst/>
            </a:prstGeom>
          </p:spPr>
        </p:pic>
        <p:pic>
          <p:nvPicPr>
            <p:cNvPr id="20" name="Picture 2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416" y="-269594"/>
              <a:ext cx="204053" cy="743240"/>
            </a:xfrm>
            <a:prstGeom prst="rect">
              <a:avLst/>
            </a:prstGeom>
          </p:spPr>
        </p:pic>
        <p:pic>
          <p:nvPicPr>
            <p:cNvPr id="21" name="Picture 2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672482" y="-269594"/>
              <a:ext cx="204053" cy="743240"/>
            </a:xfrm>
            <a:prstGeom prst="rect">
              <a:avLst/>
            </a:prstGeom>
          </p:spPr>
        </p:pic>
        <p:pic>
          <p:nvPicPr>
            <p:cNvPr id="22" name="Picture 2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233447" y="-269594"/>
              <a:ext cx="204053" cy="743240"/>
            </a:xfrm>
            <a:prstGeom prst="rect">
              <a:avLst/>
            </a:prstGeom>
          </p:spPr>
        </p:pic>
        <p:pic>
          <p:nvPicPr>
            <p:cNvPr id="23" name="Picture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9089212" y="-269594"/>
              <a:ext cx="204053" cy="743240"/>
            </a:xfrm>
            <a:prstGeom prst="rect">
              <a:avLst/>
            </a:prstGeom>
          </p:spPr>
        </p:pic>
        <p:pic>
          <p:nvPicPr>
            <p:cNvPr id="24" name="Picture 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679583" y="-269594"/>
              <a:ext cx="204053" cy="743240"/>
            </a:xfrm>
            <a:prstGeom prst="rect">
              <a:avLst/>
            </a:prstGeom>
          </p:spPr>
        </p:pic>
        <p:pic>
          <p:nvPicPr>
            <p:cNvPr id="25" name="Picture 2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94034" y="-269594"/>
              <a:ext cx="204053" cy="743240"/>
            </a:xfrm>
            <a:prstGeom prst="rect">
              <a:avLst/>
            </a:prstGeom>
          </p:spPr>
        </p:pic>
        <p:pic>
          <p:nvPicPr>
            <p:cNvPr id="26" name="Picture 2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939035" y="-269594"/>
              <a:ext cx="204053" cy="743240"/>
            </a:xfrm>
            <a:prstGeom prst="rect">
              <a:avLst/>
            </a:prstGeom>
          </p:spPr>
        </p:pic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0463E9ED-D0A8-4258-9687-7E4724505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6342" y="7747602"/>
            <a:ext cx="2769065" cy="1620000"/>
          </a:xfrm>
          <a:prstGeom prst="rect">
            <a:avLst/>
          </a:prstGeom>
        </p:spPr>
      </p:pic>
      <p:grpSp>
        <p:nvGrpSpPr>
          <p:cNvPr id="31" name="Group 11">
            <a:extLst>
              <a:ext uri="{FF2B5EF4-FFF2-40B4-BE49-F238E27FC236}">
                <a16:creationId xmlns:a16="http://schemas.microsoft.com/office/drawing/2014/main" id="{D029FE1D-4CD4-43D7-A4EF-70FA438B5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26699" y="5112327"/>
            <a:ext cx="9859597" cy="153040"/>
            <a:chOff x="0" y="0"/>
            <a:chExt cx="13146129" cy="204053"/>
          </a:xfrm>
        </p:grpSpPr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D218D708-9B12-4CBE-96FA-D214819CC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852863" y="-269594"/>
              <a:ext cx="204053" cy="743240"/>
            </a:xfrm>
            <a:prstGeom prst="rect">
              <a:avLst/>
            </a:prstGeom>
          </p:spPr>
        </p:pic>
        <p:pic>
          <p:nvPicPr>
            <p:cNvPr id="35" name="Picture 13">
              <a:extLst>
                <a:ext uri="{FF2B5EF4-FFF2-40B4-BE49-F238E27FC236}">
                  <a16:creationId xmlns:a16="http://schemas.microsoft.com/office/drawing/2014/main" id="{925E5722-AD57-4BC7-A28F-A8CFDB337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4708628" y="-269594"/>
              <a:ext cx="204053" cy="743240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F45C6C01-A55E-4CF8-9EFA-6B2B52B7E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298999" y="-269594"/>
              <a:ext cx="204053" cy="743240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B14FB90-CFDE-4BDC-BE73-1B495FFA5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413450" y="-269594"/>
              <a:ext cx="204053" cy="743240"/>
            </a:xfrm>
            <a:prstGeom prst="rect">
              <a:avLst/>
            </a:prstGeom>
          </p:spPr>
        </p:pic>
        <p:pic>
          <p:nvPicPr>
            <p:cNvPr id="38" name="Picture 16">
              <a:extLst>
                <a:ext uri="{FF2B5EF4-FFF2-40B4-BE49-F238E27FC236}">
                  <a16:creationId xmlns:a16="http://schemas.microsoft.com/office/drawing/2014/main" id="{15870E5D-301C-4ECF-96A7-692558740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558451" y="-269594"/>
              <a:ext cx="204053" cy="743240"/>
            </a:xfrm>
            <a:prstGeom prst="rect">
              <a:avLst/>
            </a:prstGeom>
          </p:spPr>
        </p:pic>
        <p:pic>
          <p:nvPicPr>
            <p:cNvPr id="39" name="Picture 17">
              <a:extLst>
                <a:ext uri="{FF2B5EF4-FFF2-40B4-BE49-F238E27FC236}">
                  <a16:creationId xmlns:a16="http://schemas.microsoft.com/office/drawing/2014/main" id="{3B52A49E-AB5C-4248-94A4-B783480A7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69594" y="-269594"/>
              <a:ext cx="204053" cy="743240"/>
            </a:xfrm>
            <a:prstGeom prst="rect">
              <a:avLst/>
            </a:prstGeom>
          </p:spPr>
        </p:pic>
        <p:pic>
          <p:nvPicPr>
            <p:cNvPr id="40" name="Picture 18">
              <a:extLst>
                <a:ext uri="{FF2B5EF4-FFF2-40B4-BE49-F238E27FC236}">
                  <a16:creationId xmlns:a16="http://schemas.microsoft.com/office/drawing/2014/main" id="{9D6B774F-4600-4918-8254-D95D806A9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859964" y="-269594"/>
              <a:ext cx="204053" cy="743240"/>
            </a:xfrm>
            <a:prstGeom prst="rect">
              <a:avLst/>
            </a:prstGeom>
          </p:spPr>
        </p:pic>
        <p:pic>
          <p:nvPicPr>
            <p:cNvPr id="41" name="Picture 19">
              <a:extLst>
                <a:ext uri="{FF2B5EF4-FFF2-40B4-BE49-F238E27FC236}">
                  <a16:creationId xmlns:a16="http://schemas.microsoft.com/office/drawing/2014/main" id="{A8528905-7197-43EE-9A01-17EE7EEAE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974415" y="-269594"/>
              <a:ext cx="204053" cy="743240"/>
            </a:xfrm>
            <a:prstGeom prst="rect">
              <a:avLst/>
            </a:prstGeom>
          </p:spPr>
        </p:pic>
        <p:pic>
          <p:nvPicPr>
            <p:cNvPr id="42" name="Picture 20">
              <a:extLst>
                <a:ext uri="{FF2B5EF4-FFF2-40B4-BE49-F238E27FC236}">
                  <a16:creationId xmlns:a16="http://schemas.microsoft.com/office/drawing/2014/main" id="{82629570-A742-46B3-AD31-C633037C6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416" y="-269594"/>
              <a:ext cx="204053" cy="743240"/>
            </a:xfrm>
            <a:prstGeom prst="rect">
              <a:avLst/>
            </a:prstGeom>
          </p:spPr>
        </p:pic>
        <p:pic>
          <p:nvPicPr>
            <p:cNvPr id="43" name="Picture 21">
              <a:extLst>
                <a:ext uri="{FF2B5EF4-FFF2-40B4-BE49-F238E27FC236}">
                  <a16:creationId xmlns:a16="http://schemas.microsoft.com/office/drawing/2014/main" id="{3E489099-FC39-4CC2-9474-302E45B6D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672482" y="-269594"/>
              <a:ext cx="204053" cy="743240"/>
            </a:xfrm>
            <a:prstGeom prst="rect">
              <a:avLst/>
            </a:prstGeom>
          </p:spPr>
        </p:pic>
        <p:pic>
          <p:nvPicPr>
            <p:cNvPr id="44" name="Picture 22">
              <a:extLst>
                <a:ext uri="{FF2B5EF4-FFF2-40B4-BE49-F238E27FC236}">
                  <a16:creationId xmlns:a16="http://schemas.microsoft.com/office/drawing/2014/main" id="{238A1FA7-5E54-4737-8D4E-A999B89E2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8233447" y="-269594"/>
              <a:ext cx="204053" cy="743240"/>
            </a:xfrm>
            <a:prstGeom prst="rect">
              <a:avLst/>
            </a:prstGeom>
          </p:spPr>
        </p:pic>
        <p:pic>
          <p:nvPicPr>
            <p:cNvPr id="45" name="Picture 23">
              <a:extLst>
                <a:ext uri="{FF2B5EF4-FFF2-40B4-BE49-F238E27FC236}">
                  <a16:creationId xmlns:a16="http://schemas.microsoft.com/office/drawing/2014/main" id="{3BEF223D-D75F-40EF-8DB5-157D0240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9089212" y="-269594"/>
              <a:ext cx="204053" cy="743240"/>
            </a:xfrm>
            <a:prstGeom prst="rect">
              <a:avLst/>
            </a:prstGeom>
          </p:spPr>
        </p:pic>
        <p:pic>
          <p:nvPicPr>
            <p:cNvPr id="46" name="Picture 24">
              <a:extLst>
                <a:ext uri="{FF2B5EF4-FFF2-40B4-BE49-F238E27FC236}">
                  <a16:creationId xmlns:a16="http://schemas.microsoft.com/office/drawing/2014/main" id="{3E331FB5-C208-45CC-87E7-2C896364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679583" y="-269594"/>
              <a:ext cx="204053" cy="743240"/>
            </a:xfrm>
            <a:prstGeom prst="rect">
              <a:avLst/>
            </a:prstGeom>
          </p:spPr>
        </p:pic>
        <p:pic>
          <p:nvPicPr>
            <p:cNvPr id="47" name="Picture 25">
              <a:extLst>
                <a:ext uri="{FF2B5EF4-FFF2-40B4-BE49-F238E27FC236}">
                  <a16:creationId xmlns:a16="http://schemas.microsoft.com/office/drawing/2014/main" id="{B7CF9711-1C9D-4170-A151-E4D2D314F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94034" y="-269594"/>
              <a:ext cx="204053" cy="743240"/>
            </a:xfrm>
            <a:prstGeom prst="rect">
              <a:avLst/>
            </a:prstGeom>
          </p:spPr>
        </p:pic>
        <p:pic>
          <p:nvPicPr>
            <p:cNvPr id="48" name="Picture 26">
              <a:extLst>
                <a:ext uri="{FF2B5EF4-FFF2-40B4-BE49-F238E27FC236}">
                  <a16:creationId xmlns:a16="http://schemas.microsoft.com/office/drawing/2014/main" id="{39C4179D-8B49-4C4F-8067-69E96DA34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939035" y="-269594"/>
              <a:ext cx="204053" cy="743240"/>
            </a:xfrm>
            <a:prstGeom prst="rect">
              <a:avLst/>
            </a:prstGeom>
          </p:spPr>
        </p:pic>
      </p:grpSp>
      <p:pic>
        <p:nvPicPr>
          <p:cNvPr id="78" name="Obraz 77" descr="Logo projektu Politechnika Nowych Szans">
            <a:extLst>
              <a:ext uri="{FF2B5EF4-FFF2-40B4-BE49-F238E27FC236}">
                <a16:creationId xmlns:a16="http://schemas.microsoft.com/office/drawing/2014/main" id="{9CAF1066-A12A-4C4B-8BAE-A0B0B89E25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215" y="7067597"/>
            <a:ext cx="3412398" cy="783348"/>
          </a:xfrm>
          <a:prstGeom prst="rect">
            <a:avLst/>
          </a:prstGeom>
        </p:spPr>
      </p:pic>
      <p:grpSp>
        <p:nvGrpSpPr>
          <p:cNvPr id="87" name="Grupa 86">
            <a:extLst>
              <a:ext uri="{FF2B5EF4-FFF2-40B4-BE49-F238E27FC236}">
                <a16:creationId xmlns:a16="http://schemas.microsoft.com/office/drawing/2014/main" id="{AF0D2E95-B8DC-4D4B-813E-DD363BE36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350772" y="429175"/>
            <a:ext cx="3482331" cy="4617667"/>
            <a:chOff x="829892" y="647700"/>
            <a:chExt cx="3482331" cy="4617667"/>
          </a:xfrm>
        </p:grpSpPr>
        <p:cxnSp>
          <p:nvCxnSpPr>
            <p:cNvPr id="89" name="Łącznik prosty 88">
              <a:extLst>
                <a:ext uri="{FF2B5EF4-FFF2-40B4-BE49-F238E27FC236}">
                  <a16:creationId xmlns:a16="http://schemas.microsoft.com/office/drawing/2014/main" id="{A31EE647-01B9-494A-AEBC-89C29DF6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145367" y="647700"/>
              <a:ext cx="0" cy="4617667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Obraz 89" descr="Logo - Liderzy Dostępności. Dwie dłonie wyciągnięte do siebie w przyjaznym geście">
              <a:extLst>
                <a:ext uri="{FF2B5EF4-FFF2-40B4-BE49-F238E27FC236}">
                  <a16:creationId xmlns:a16="http://schemas.microsoft.com/office/drawing/2014/main" id="{CF9B51B6-6357-4D9B-A14C-E65D1667E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9679" y="789241"/>
              <a:ext cx="2509695" cy="2509695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43393-603B-4BAA-A5E1-3915BA309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29892" y="3782807"/>
              <a:ext cx="348233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2023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Liderzy Dostępności</a:t>
              </a:r>
            </a:p>
          </p:txBody>
        </p:sp>
      </p:grpSp>
      <p:grpSp>
        <p:nvGrpSpPr>
          <p:cNvPr id="84" name="Grupa 83">
            <a:extLst>
              <a:ext uri="{FF2B5EF4-FFF2-40B4-BE49-F238E27FC236}">
                <a16:creationId xmlns:a16="http://schemas.microsoft.com/office/drawing/2014/main" id="{BF1FC3DB-2950-4BE6-BEC9-C2DE87670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19871" y="5283203"/>
            <a:ext cx="3613269" cy="2469254"/>
            <a:chOff x="2733495" y="5188846"/>
            <a:chExt cx="3613269" cy="2469254"/>
          </a:xfrm>
        </p:grpSpPr>
        <p:cxnSp>
          <p:nvCxnSpPr>
            <p:cNvPr id="86" name="Łącznik prosty 85">
              <a:extLst>
                <a:ext uri="{FF2B5EF4-FFF2-40B4-BE49-F238E27FC236}">
                  <a16:creationId xmlns:a16="http://schemas.microsoft.com/office/drawing/2014/main" id="{20D9BCFB-1B77-4F7C-B9FF-3EABA70C3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054438" y="5188846"/>
              <a:ext cx="5830" cy="2469254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45728588-0709-4065-B67E-72B1846B0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33495" y="5287334"/>
              <a:ext cx="3613269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2021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pierwsze wersje Standardów dostępności </a:t>
              </a:r>
            </a:p>
          </p:txBody>
        </p:sp>
      </p:grpSp>
      <p:grpSp>
        <p:nvGrpSpPr>
          <p:cNvPr id="80" name="Grupa 79">
            <a:extLst>
              <a:ext uri="{FF2B5EF4-FFF2-40B4-BE49-F238E27FC236}">
                <a16:creationId xmlns:a16="http://schemas.microsoft.com/office/drawing/2014/main" id="{C2104CE1-4502-46C5-B08D-05662AA2B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22773" y="491866"/>
            <a:ext cx="4036742" cy="4617667"/>
            <a:chOff x="898269" y="647700"/>
            <a:chExt cx="4036742" cy="4617667"/>
          </a:xfrm>
        </p:grpSpPr>
        <p:cxnSp>
          <p:nvCxnSpPr>
            <p:cNvPr id="82" name="Łącznik prosty 81">
              <a:extLst>
                <a:ext uri="{FF2B5EF4-FFF2-40B4-BE49-F238E27FC236}">
                  <a16:creationId xmlns:a16="http://schemas.microsoft.com/office/drawing/2014/main" id="{07161DE6-F9F9-41A4-B5F3-8F99E95F9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145367" y="647700"/>
              <a:ext cx="0" cy="4617667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Obraz 82" descr="Logo- Dział Dostępności i Wsparcia Osób &#10;z Niepełnosprawnościami">
              <a:extLst>
                <a:ext uri="{FF2B5EF4-FFF2-40B4-BE49-F238E27FC236}">
                  <a16:creationId xmlns:a16="http://schemas.microsoft.com/office/drawing/2014/main" id="{EFD71EA9-68D8-4261-8104-9DE8F49BD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1305" y="647700"/>
              <a:ext cx="2560374" cy="796797"/>
            </a:xfrm>
            <a:prstGeom prst="rect">
              <a:avLst/>
            </a:prstGeom>
          </p:spPr>
        </p:pic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6D47BCED-A281-44B3-BF9F-DA6B305E0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8269" y="3720116"/>
              <a:ext cx="4036742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2020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Dział Dostępności </a:t>
              </a:r>
              <a:b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</a:br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i Wsparcia Osób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z Niepełnosprawnościami</a:t>
              </a:r>
            </a:p>
          </p:txBody>
        </p:sp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D098F0E1-F2D3-4948-BD33-C317BD38B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11643" y="5236052"/>
            <a:ext cx="3482331" cy="2469254"/>
            <a:chOff x="2813827" y="5188846"/>
            <a:chExt cx="3482331" cy="2469254"/>
          </a:xfrm>
        </p:grpSpPr>
        <p:cxnSp>
          <p:nvCxnSpPr>
            <p:cNvPr id="77" name="Łącznik prosty 76">
              <a:extLst>
                <a:ext uri="{FF2B5EF4-FFF2-40B4-BE49-F238E27FC236}">
                  <a16:creationId xmlns:a16="http://schemas.microsoft.com/office/drawing/2014/main" id="{90AC32F4-348E-486B-B3ED-08C8AF0E5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054438" y="5188846"/>
              <a:ext cx="5830" cy="2469254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Prostokąt 75" descr="Logo - Politechnika Nowych Szans">
              <a:extLst>
                <a:ext uri="{FF2B5EF4-FFF2-40B4-BE49-F238E27FC236}">
                  <a16:creationId xmlns:a16="http://schemas.microsoft.com/office/drawing/2014/main" id="{6C838E86-0997-44C6-A615-0653E4DC22F7}"/>
                </a:ext>
              </a:extLst>
            </p:cNvPr>
            <p:cNvSpPr/>
            <p:nvPr/>
          </p:nvSpPr>
          <p:spPr>
            <a:xfrm>
              <a:off x="2813827" y="5338052"/>
              <a:ext cx="34823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2019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projekt „Politechnika Nowych Szans” </a:t>
              </a: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1923656A-8E55-4B32-8CDB-9E77196CD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68912" y="612798"/>
            <a:ext cx="3482331" cy="4617667"/>
            <a:chOff x="844426" y="647700"/>
            <a:chExt cx="3482331" cy="4617667"/>
          </a:xfrm>
        </p:grpSpPr>
        <p:cxnSp>
          <p:nvCxnSpPr>
            <p:cNvPr id="73" name="Łącznik prosty 72">
              <a:extLst>
                <a:ext uri="{FF2B5EF4-FFF2-40B4-BE49-F238E27FC236}">
                  <a16:creationId xmlns:a16="http://schemas.microsoft.com/office/drawing/2014/main" id="{68A9BD5C-F3D1-4217-95F5-6B4CCFB08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145367" y="647700"/>
              <a:ext cx="0" cy="4617667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Obraz 73" descr="Grafika ilustrująca &quot;Nocne Listowanie 2022&quot;">
              <a:extLst>
                <a:ext uri="{FF2B5EF4-FFF2-40B4-BE49-F238E27FC236}">
                  <a16:creationId xmlns:a16="http://schemas.microsoft.com/office/drawing/2014/main" id="{9AC3B404-0E4E-4BC8-A28C-B2064B225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207"/>
            <a:stretch/>
          </p:blipFill>
          <p:spPr>
            <a:xfrm>
              <a:off x="1448633" y="660222"/>
              <a:ext cx="2751796" cy="19510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F6FF5A2A-F753-4CF4-A29C-CB655B6C7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44426" y="3732709"/>
              <a:ext cx="34823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2017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</a:t>
              </a:r>
              <a:r>
                <a:rPr lang="pl-PL" sz="2000" b="1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pierwsze Nocne Listowanie na </a:t>
              </a:r>
              <a:r>
                <a:rPr lang="pl-PL" sz="2000" b="1" dirty="0" err="1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PWr</a:t>
              </a:r>
              <a:endParaRPr lang="pl-PL" sz="2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C10063C4-0368-49E2-A6AC-859341828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60493" y="5230465"/>
            <a:ext cx="3482331" cy="2469254"/>
            <a:chOff x="2743907" y="5188846"/>
            <a:chExt cx="3482331" cy="2469254"/>
          </a:xfrm>
        </p:grpSpPr>
        <p:cxnSp>
          <p:nvCxnSpPr>
            <p:cNvPr id="70" name="Łącznik prosty 69">
              <a:extLst>
                <a:ext uri="{FF2B5EF4-FFF2-40B4-BE49-F238E27FC236}">
                  <a16:creationId xmlns:a16="http://schemas.microsoft.com/office/drawing/2014/main" id="{3FDAB6D7-A554-4516-ACB5-4B9156BDF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054438" y="5188846"/>
              <a:ext cx="5830" cy="2469254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B79EB97D-CDD8-4AE3-A97A-19E399D45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43907" y="5345612"/>
              <a:ext cx="3482331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2013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Samodzielna </a:t>
              </a:r>
              <a:r>
                <a:rPr lang="pl-PL" sz="2000" b="1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Sekcja </a:t>
              </a:r>
              <a:br>
                <a:rPr lang="pl-PL" sz="2000" b="1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</a:br>
              <a:r>
                <a:rPr lang="pl-PL" sz="2000" b="1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ds. wsparcia osób </a:t>
              </a:r>
              <a:br>
                <a:rPr lang="pl-PL" sz="2000" b="1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</a:br>
              <a:r>
                <a:rPr lang="pl-PL" sz="2000" b="1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z niepełnosprawnością</a:t>
              </a:r>
              <a:endParaRPr lang="pl-PL" sz="2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endParaRPr>
            </a:p>
          </p:txBody>
        </p: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9C02BB9D-FA08-47FF-80CE-6CA6780E7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86581" y="491866"/>
            <a:ext cx="3511479" cy="4617667"/>
            <a:chOff x="884305" y="647700"/>
            <a:chExt cx="3511479" cy="4617667"/>
          </a:xfrm>
        </p:grpSpPr>
        <p:cxnSp>
          <p:nvCxnSpPr>
            <p:cNvPr id="66" name="Łącznik prosty 65">
              <a:extLst>
                <a:ext uri="{FF2B5EF4-FFF2-40B4-BE49-F238E27FC236}">
                  <a16:creationId xmlns:a16="http://schemas.microsoft.com/office/drawing/2014/main" id="{54FEB43E-3FE6-4093-BFA5-332459E20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145367" y="647700"/>
              <a:ext cx="0" cy="4617667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Obraz 66" descr="logo - Laboratorium Tyfloinformatyczne &#10;PWr">
              <a:extLst>
                <a:ext uri="{FF2B5EF4-FFF2-40B4-BE49-F238E27FC236}">
                  <a16:creationId xmlns:a16="http://schemas.microsoft.com/office/drawing/2014/main" id="{9EDD78AE-E404-48AC-B9D7-AD7F90378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3442" y="726550"/>
              <a:ext cx="3082342" cy="7891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16E1E4AD-0688-41C1-9720-F88E03038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4305" y="3735303"/>
              <a:ext cx="3482331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2012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Laboratorium </a:t>
              </a:r>
              <a:r>
                <a:rPr lang="pl-PL" sz="2000" dirty="0" err="1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Tyfloinformatyczne</a:t>
              </a:r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  <a:b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</a:br>
              <a:r>
                <a:rPr lang="pl-PL" sz="2000" dirty="0" err="1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PWr</a:t>
              </a:r>
              <a:endParaRPr lang="pl-PL" sz="2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endParaRPr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6312E2F8-91DC-4A0F-89C1-F5EF10EDE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5300" y="5153141"/>
            <a:ext cx="3749534" cy="2617385"/>
            <a:chOff x="2705827" y="5188846"/>
            <a:chExt cx="3749534" cy="2617385"/>
          </a:xfrm>
        </p:grpSpPr>
        <p:cxnSp>
          <p:nvCxnSpPr>
            <p:cNvPr id="58" name="Łącznik prosty 57">
              <a:extLst>
                <a:ext uri="{FF2B5EF4-FFF2-40B4-BE49-F238E27FC236}">
                  <a16:creationId xmlns:a16="http://schemas.microsoft.com/office/drawing/2014/main" id="{884270D7-1366-4987-817B-CA69B4F7D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054438" y="5188846"/>
              <a:ext cx="5830" cy="2469254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2F83151F-A3CA-4793-B89D-C72CEC765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05827" y="5405574"/>
              <a:ext cx="3749534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2006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pierwsze stypendia </a:t>
              </a:r>
              <a:b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</a:br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dla szczególnie uzdolnionych </a:t>
              </a:r>
              <a:b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</a:br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i aktywnych studentów </a:t>
              </a:r>
              <a:b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</a:br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z niepełnosprawnościami</a:t>
              </a:r>
              <a:endParaRPr lang="pl-PL" sz="28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endParaRPr>
            </a:p>
            <a:p>
              <a:pPr lvl="1"/>
              <a:endParaRPr lang="pl-PL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endParaRPr>
            </a:p>
          </p:txBody>
        </p:sp>
      </p:grpSp>
      <p:grpSp>
        <p:nvGrpSpPr>
          <p:cNvPr id="62" name="Grupa 61">
            <a:extLst>
              <a:ext uri="{FF2B5EF4-FFF2-40B4-BE49-F238E27FC236}">
                <a16:creationId xmlns:a16="http://schemas.microsoft.com/office/drawing/2014/main" id="{5B8FEAA5-2EC6-4ECA-BF33-F709806BF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530" y="491866"/>
            <a:ext cx="3558636" cy="4617667"/>
            <a:chOff x="722067" y="647700"/>
            <a:chExt cx="3558636" cy="4617667"/>
          </a:xfrm>
        </p:grpSpPr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3F52E90-19D0-43C5-A47B-1C4BE5C72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145367" y="647700"/>
              <a:ext cx="0" cy="4617667"/>
            </a:xfrm>
            <a:prstGeom prst="line">
              <a:avLst/>
            </a:prstGeom>
            <a:ln w="50800">
              <a:solidFill>
                <a:srgbClr val="86C7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Obraz 55" descr="Zdjęcie przedstawia Jerzego Borowca">
              <a:extLst>
                <a:ext uri="{FF2B5EF4-FFF2-40B4-BE49-F238E27FC236}">
                  <a16:creationId xmlns:a16="http://schemas.microsoft.com/office/drawing/2014/main" id="{55F60BC5-7CC9-409B-B4F6-0BB9B828D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6429" y="656959"/>
              <a:ext cx="2657624" cy="20752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CC44A3DF-7CA7-43D9-8093-8ECC02D66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22067" y="3720116"/>
              <a:ext cx="3558636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pl-PL" sz="32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2005</a:t>
              </a:r>
              <a:r>
                <a:rPr lang="pl-PL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</a:t>
              </a:r>
            </a:p>
            <a:p>
              <a:pPr lvl="1"/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– pełnomocnik ds. osób niepełnosprawnych na </a:t>
              </a:r>
              <a:r>
                <a:rPr lang="pl-PL" sz="2000" dirty="0" err="1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PWr</a:t>
              </a:r>
              <a:r>
                <a:rPr lang="pl-PL" sz="2000" dirty="0">
                  <a:latin typeface="Arimo Bold" panose="020B0604020202020204" charset="0"/>
                  <a:ea typeface="Arimo Bold" panose="020B0604020202020204" charset="0"/>
                  <a:cs typeface="Arimo Bold" panose="020B0604020202020204" charset="0"/>
                </a:rPr>
                <a:t> – Jerzy Borowiec</a:t>
              </a:r>
            </a:p>
          </p:txBody>
        </p:sp>
      </p:grp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5860706-7C26-40F7-8391-190F40C5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8E93916-1241-4E6D-858B-BBEE6153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CC34B04-6F13-449C-AE09-753F459709CB}"/>
              </a:ext>
            </a:extLst>
          </p:cNvPr>
          <p:cNvSpPr txBox="1"/>
          <p:nvPr/>
        </p:nvSpPr>
        <p:spPr>
          <a:xfrm>
            <a:off x="-4313" y="2434087"/>
            <a:ext cx="11179911" cy="683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endParaRPr lang="pl-PL" sz="36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Wsparcie dla osób z niepełnosprawnością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ruchową i/lub sensoryczną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np. w robieniu notatek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Wsparcie dla osób w spektrum autyzmu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 (samo)organizacji i komunikacji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Ok. 10 asystentów w każdym semestrze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Obecnie przymiarki do programu Buddy (pomoc studentów dla studentów)</a:t>
            </a:r>
          </a:p>
          <a:p>
            <a:pPr lvl="2"/>
            <a:endParaRPr lang="pl-PL" sz="24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87DEB8-8D8B-4CCA-8727-83D3865A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28700"/>
            <a:ext cx="10820400" cy="1371600"/>
          </a:xfrm>
        </p:spPr>
        <p:txBody>
          <a:bodyPr>
            <a:normAutofit fontScale="90000"/>
          </a:bodyPr>
          <a:lstStyle/>
          <a:p>
            <a:r>
              <a:rPr lang="pl-PL" dirty="0"/>
              <a:t>Wsparcie dydaktyczne </a:t>
            </a:r>
            <a:br>
              <a:rPr lang="pl-PL" dirty="0"/>
            </a:br>
            <a:r>
              <a:rPr lang="pl-PL" dirty="0"/>
              <a:t> - </a:t>
            </a:r>
            <a:r>
              <a:rPr lang="pl-PL" b="1" dirty="0"/>
              <a:t>Asystent edukacyjny</a:t>
            </a:r>
            <a:br>
              <a:rPr lang="pl-PL" b="1" dirty="0"/>
            </a:br>
            <a:endParaRPr lang="pl-PL" dirty="0"/>
          </a:p>
        </p:txBody>
      </p:sp>
      <p:pic>
        <p:nvPicPr>
          <p:cNvPr id="10" name="Obraz 9" descr="Stojący mężczyzna omawia treść ekranu laptopa z kobietą na wózku. ">
            <a:extLst>
              <a:ext uri="{FF2B5EF4-FFF2-40B4-BE49-F238E27FC236}">
                <a16:creationId xmlns:a16="http://schemas.microsoft.com/office/drawing/2014/main" id="{0CEF8C63-B051-4D60-8306-C1A2F55CA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696" y="3006795"/>
            <a:ext cx="7043373" cy="4695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704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Na zdjęciu są dwie kobiety. Jedna z nich tłumaczy coś drugiej.">
            <a:extLst>
              <a:ext uri="{FF2B5EF4-FFF2-40B4-BE49-F238E27FC236}">
                <a16:creationId xmlns:a16="http://schemas.microsoft.com/office/drawing/2014/main" id="{428F01B6-C205-4EE8-9E0C-41034BF626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266" y="3292127"/>
            <a:ext cx="7042680" cy="4695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2F0A4CC-018A-4312-9669-E0310A84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Obraz 8" descr="Logo Studium Języków Obcych PWr">
            <a:extLst>
              <a:ext uri="{FF2B5EF4-FFF2-40B4-BE49-F238E27FC236}">
                <a16:creationId xmlns:a16="http://schemas.microsoft.com/office/drawing/2014/main" id="{83E992F7-8678-4E68-8442-83AE96BB3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7263" y="8162406"/>
            <a:ext cx="4698538" cy="1664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A44A0-7795-4DDA-AA60-0C84CFBE5E07}"/>
              </a:ext>
            </a:extLst>
          </p:cNvPr>
          <p:cNvSpPr txBox="1"/>
          <p:nvPr/>
        </p:nvSpPr>
        <p:spPr>
          <a:xfrm>
            <a:off x="507054" y="3356188"/>
            <a:ext cx="11608746" cy="5454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231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Szczególnie kierowane do osób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 niepełnosprawnością ruchową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i/lub sensoryczną oraz ze specyficznymi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trudnościami w uczeniu się</a:t>
            </a:r>
          </a:p>
          <a:p>
            <a:pPr marL="72231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Często wymagają stosowania specjalistycznej         metodyki nauczania i pomocy dydaktycznych</a:t>
            </a:r>
          </a:p>
          <a:p>
            <a:pPr marL="72231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Ok. 25 kursów w każdym semestrze</a:t>
            </a:r>
          </a:p>
          <a:p>
            <a:pPr marL="722313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Bardzo wysokie oceny kursów od uczestników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1EA605-4C40-47E3-8C79-76EBB337E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99379"/>
            <a:ext cx="10820400" cy="2007415"/>
          </a:xfrm>
        </p:spPr>
        <p:txBody>
          <a:bodyPr>
            <a:normAutofit fontScale="90000"/>
          </a:bodyPr>
          <a:lstStyle/>
          <a:p>
            <a:r>
              <a:rPr lang="pl-PL" dirty="0"/>
              <a:t>Wsparcie dydaktyczne </a:t>
            </a:r>
            <a:br>
              <a:rPr lang="pl-PL" dirty="0"/>
            </a:br>
            <a:r>
              <a:rPr lang="pl-PL" dirty="0"/>
              <a:t>- </a:t>
            </a:r>
            <a:r>
              <a:rPr lang="pl-PL" b="1" dirty="0"/>
              <a:t>Indywidualne zajęcia językowe</a:t>
            </a:r>
            <a:br>
              <a:rPr lang="pl-PL" b="1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431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95D3CC3-A814-460C-BF76-A17B6C1B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Obraz 6" descr="logo Centrum Konsultacji Psychologicznych i Mediacji">
            <a:extLst>
              <a:ext uri="{FF2B5EF4-FFF2-40B4-BE49-F238E27FC236}">
                <a16:creationId xmlns:a16="http://schemas.microsoft.com/office/drawing/2014/main" id="{D378EFED-2613-43E4-B778-1930E8BF4D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9075" y="7535497"/>
            <a:ext cx="2260306" cy="2260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Obraz 5" descr="Logo Poradni Psychologicznej">
            <a:extLst>
              <a:ext uri="{FF2B5EF4-FFF2-40B4-BE49-F238E27FC236}">
                <a16:creationId xmlns:a16="http://schemas.microsoft.com/office/drawing/2014/main" id="{F6C184F4-04A8-4DC1-A6AB-FCE6A1738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9427" y="7535249"/>
            <a:ext cx="2256450" cy="2256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Obraz 3" descr="Zdjęcie przedstawia dwie dłonie trzymające dwie inne dłonie, jako symbol wsparcia">
            <a:extLst>
              <a:ext uri="{FF2B5EF4-FFF2-40B4-BE49-F238E27FC236}">
                <a16:creationId xmlns:a16="http://schemas.microsoft.com/office/drawing/2014/main" id="{E6A52100-078D-4456-A6DA-61377F09DE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2705100"/>
            <a:ext cx="7991242" cy="4192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7F14283C-51E2-4E6A-97F1-E6454CEB54C7}"/>
              </a:ext>
            </a:extLst>
          </p:cNvPr>
          <p:cNvSpPr txBox="1"/>
          <p:nvPr/>
        </p:nvSpPr>
        <p:spPr>
          <a:xfrm>
            <a:off x="437672" y="2705100"/>
            <a:ext cx="8677275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Poradnia psychologiczna oraz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Centrum Konsultacji Psychologicznych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i Mediacji w ramach projektu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Politechnika Nowych Szans</a:t>
            </a:r>
          </a:p>
          <a:p>
            <a:pPr marL="457200" lvl="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pl-PL" sz="30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457200" lvl="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indywidualne konsultacje dla studentów, mediacje, warsztaty </a:t>
            </a:r>
            <a:r>
              <a:rPr lang="pl-PL" sz="3000" dirty="0" err="1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psychoedukacyjne</a:t>
            </a:r>
            <a:endParaRPr lang="pl-PL" sz="30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457200" lvl="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pl-PL" sz="30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457200" lvl="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wsparcie dla studentek i studentów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oraz osób pracujących, również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 języku angielskim</a:t>
            </a:r>
          </a:p>
          <a:p>
            <a:pPr marL="457200" lvl="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pl-PL" sz="30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liczba konsultacji: </a:t>
            </a:r>
            <a:b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0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1712 w 2022 r., 655 w 1. kwartale 2023 r.</a:t>
            </a:r>
          </a:p>
          <a:p>
            <a:pPr lvl="0">
              <a:buClr>
                <a:schemeClr val="bg1"/>
              </a:buClr>
            </a:pPr>
            <a:endParaRPr lang="pl-PL" sz="30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C75CA2-319D-4BF5-8412-F73C636C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Wsparcie psychologiczne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935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5919D3D-1076-4B7D-BB3C-B48D417D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6E70B41-7D95-4FB5-AD53-59B7D4C10D3C}"/>
              </a:ext>
            </a:extLst>
          </p:cNvPr>
          <p:cNvSpPr txBox="1"/>
          <p:nvPr/>
        </p:nvSpPr>
        <p:spPr>
          <a:xfrm>
            <a:off x="62911" y="2613184"/>
            <a:ext cx="1052889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endParaRPr lang="pl-PL" sz="40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Cel: uświadomienie, czym są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szczególne potrzeby i jak można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 różnych sytuacjach na uczelni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je rozwiązać 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5 godzin w formie zdalnej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lub stacjonarnej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Obecnie 2034 przeszkolone osoby</a:t>
            </a:r>
          </a:p>
          <a:p>
            <a:pPr lvl="1"/>
            <a:endParaRPr lang="pl-PL" sz="36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lvl="1"/>
            <a:endParaRPr lang="pl-PL" sz="3200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396083-CE5D-423F-A0D9-B10FB67FF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Szkolenia </a:t>
            </a:r>
            <a:br>
              <a:rPr lang="pl-PL" b="1" dirty="0"/>
            </a:br>
            <a:r>
              <a:rPr lang="pl-PL" b="1" dirty="0"/>
              <a:t>Świadomościowe</a:t>
            </a:r>
            <a:endParaRPr lang="pl-PL" dirty="0"/>
          </a:p>
        </p:txBody>
      </p:sp>
      <p:pic>
        <p:nvPicPr>
          <p:cNvPr id="6" name="Obraz 5" descr="nalewanie wody z butelki do szklanki">
            <a:extLst>
              <a:ext uri="{FF2B5EF4-FFF2-40B4-BE49-F238E27FC236}">
                <a16:creationId xmlns:a16="http://schemas.microsoft.com/office/drawing/2014/main" id="{E12F0E18-312B-4680-BBC6-D94395944E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3086100"/>
            <a:ext cx="7293147" cy="4852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7" name="Obraz 6" descr="Logo projektu Politechnika Nowych Szans">
            <a:extLst>
              <a:ext uri="{FF2B5EF4-FFF2-40B4-BE49-F238E27FC236}">
                <a16:creationId xmlns:a16="http://schemas.microsoft.com/office/drawing/2014/main" id="{BA531857-3DD6-4BA7-9402-F4A5FBD64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170" y="9216245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3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5919D3D-1076-4B7D-BB3C-B48D417D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A5022DA-336B-4CFD-A384-C0DF6EEF7D53}"/>
              </a:ext>
            </a:extLst>
          </p:cNvPr>
          <p:cNvSpPr txBox="1"/>
          <p:nvPr/>
        </p:nvSpPr>
        <p:spPr>
          <a:xfrm>
            <a:off x="62911" y="2613184"/>
            <a:ext cx="10820400" cy="682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Zróżnicowana tematyka: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Dostępność cyfrowa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Dostępność architektoniczna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Nauczanie i praca z osobami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 niepełnosprawnością słuchu, wzroku,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 kryzysie zdrowia psychicznego,                    w spektrum autyzmu,                   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Projektowanie uniwersalne programów studiów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8 godzin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Obecnie 371 przeszkolonych osób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396083-CE5D-423F-A0D9-B10FB67FF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Szkolenia </a:t>
            </a:r>
            <a:br>
              <a:rPr lang="pl-PL" b="1" dirty="0"/>
            </a:br>
            <a:r>
              <a:rPr lang="pl-PL" b="1" dirty="0"/>
              <a:t>Specjalistyczne</a:t>
            </a:r>
            <a:endParaRPr lang="pl-PL" dirty="0"/>
          </a:p>
        </p:txBody>
      </p:sp>
      <p:pic>
        <p:nvPicPr>
          <p:cNvPr id="8" name="Obraz 7" descr="Grupa podczas szkolenia na temat pracy z osobami niedosłyszącymi. Praca w parach, jedna osoba czyta tekst, który ma zrozumieć osoba w nałożonych słuchawkach wygłuszających.">
            <a:extLst>
              <a:ext uri="{FF2B5EF4-FFF2-40B4-BE49-F238E27FC236}">
                <a16:creationId xmlns:a16="http://schemas.microsoft.com/office/drawing/2014/main" id="{3B6F3D4A-8632-4FFC-AE02-8C0B0204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4229100"/>
            <a:ext cx="8052204" cy="4591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9" name="Obraz 8" descr="Logo projektu Politechnika Nowych Szans">
            <a:extLst>
              <a:ext uri="{FF2B5EF4-FFF2-40B4-BE49-F238E27FC236}">
                <a16:creationId xmlns:a16="http://schemas.microsoft.com/office/drawing/2014/main" id="{F203ADFE-A14E-4420-9CF9-EC67134748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170" y="9216245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8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2820A9D-B553-48A9-A0DF-1A4B7626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Obraz 4" descr="Ekran aplikacji MyWay - opis wejścia do Laboratorium Tyfloinformatycznego">
            <a:extLst>
              <a:ext uri="{FF2B5EF4-FFF2-40B4-BE49-F238E27FC236}">
                <a16:creationId xmlns:a16="http://schemas.microsoft.com/office/drawing/2014/main" id="{60596CEF-68CF-4F48-B39F-E639641E2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826" y="2261244"/>
            <a:ext cx="3316652" cy="7181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scene3d>
            <a:camera prst="orthographicFront"/>
            <a:lightRig rig="threePt" dir="t"/>
          </a:scene3d>
          <a:sp3d contourW="12700"/>
        </p:spPr>
      </p:pic>
      <p:pic>
        <p:nvPicPr>
          <p:cNvPr id="6" name="Obraz 5" descr="Fragment klatki schodowej budynku D21. Widoczne oznaczenie dotykowe schodów i krzesło ewakuacyjne">
            <a:extLst>
              <a:ext uri="{FF2B5EF4-FFF2-40B4-BE49-F238E27FC236}">
                <a16:creationId xmlns:a16="http://schemas.microsoft.com/office/drawing/2014/main" id="{968359B9-CE53-44AB-9E96-9AC7D95F1F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4870" y="2558409"/>
            <a:ext cx="3063590" cy="2079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7" name="Obraz 6" descr="Fragment budynku D21. Widoczne pole uwagi i ścieżka naprowadzająca w holu głównym">
            <a:extLst>
              <a:ext uri="{FF2B5EF4-FFF2-40B4-BE49-F238E27FC236}">
                <a16:creationId xmlns:a16="http://schemas.microsoft.com/office/drawing/2014/main" id="{74C3E4B8-8C49-484B-98AA-8E97FD29D1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488" y="4951891"/>
            <a:ext cx="3074712" cy="4635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0E63792-A72A-49A6-8175-6ED15C6D780E}"/>
              </a:ext>
            </a:extLst>
          </p:cNvPr>
          <p:cNvSpPr txBox="1"/>
          <p:nvPr/>
        </p:nvSpPr>
        <p:spPr>
          <a:xfrm>
            <a:off x="280737" y="2261244"/>
            <a:ext cx="102095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Standardy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Dostępności architektoniczno-urbanistycznej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Dostępności cyfrowej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Informacji wizualnej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Powstały w 2021 r, obecnie wdrażane </a:t>
            </a:r>
            <a:b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 kolejnej wersji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Uzupełniane przez szkolenia i podręczniki</a:t>
            </a:r>
          </a:p>
          <a:p>
            <a:pPr lvl="1"/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lvl="1"/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Więcej na stronie </a:t>
            </a:r>
            <a:r>
              <a:rPr lang="pl-PL" sz="3200" b="1" u="sng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  <a:hlinkClick r:id="rId5"/>
              </a:rPr>
              <a:t>https://dostepnosc.pwr.edu.pl/</a:t>
            </a:r>
            <a:r>
              <a:rPr lang="pl-PL" sz="3200" b="1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</a:p>
          <a:p>
            <a:endParaRPr lang="pl-PL" sz="3200" b="1" dirty="0"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6F21C4-76A6-4100-8234-BADDB0C3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Standardy dostępności</a:t>
            </a:r>
            <a:endParaRPr lang="pl-PL" dirty="0"/>
          </a:p>
        </p:txBody>
      </p:sp>
      <p:pic>
        <p:nvPicPr>
          <p:cNvPr id="8" name="Obraz 7" descr="Logo projektu Politechnika Nowych Szans">
            <a:extLst>
              <a:ext uri="{FF2B5EF4-FFF2-40B4-BE49-F238E27FC236}">
                <a16:creationId xmlns:a16="http://schemas.microsoft.com/office/drawing/2014/main" id="{73D0A8BC-33FA-47B7-A992-FD3E822512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296" y="8724552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A5BDA9-8639-4D2A-AA0E-AC4829A8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Obraz 4" descr="Fragment ekranu cyfrowego przewodnika - widok strefy wejściowej budynku H-4. Po lewej stronie nawigacja, po prawej mapka strefy wejściowej i szczegółowy opis istotnych elementów, na dole zdjęcia">
            <a:extLst>
              <a:ext uri="{FF2B5EF4-FFF2-40B4-BE49-F238E27FC236}">
                <a16:creationId xmlns:a16="http://schemas.microsoft.com/office/drawing/2014/main" id="{7F331D0A-5CFA-4E54-90BE-B271B26EB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335" y="274638"/>
            <a:ext cx="7314065" cy="9810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rgbClr val="86C7ED"/>
            </a:contourClr>
          </a:sp3d>
        </p:spPr>
      </p:pic>
      <p:pic>
        <p:nvPicPr>
          <p:cNvPr id="6" name="Obraz 5" descr="Fragment ekranu cyfrowego przewodnika - wybór profili dostępności: dysfunkcja ruchu, wzroku, słuchu, wzmożona wrażliwość sensoryczna, trudności poznawcze">
            <a:extLst>
              <a:ext uri="{FF2B5EF4-FFF2-40B4-BE49-F238E27FC236}">
                <a16:creationId xmlns:a16="http://schemas.microsoft.com/office/drawing/2014/main" id="{C362E721-2576-412B-BC01-24D8ABF45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0" y="5926386"/>
            <a:ext cx="4342267" cy="4047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rgbClr val="86C7ED"/>
            </a:contourClr>
          </a:sp3d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6FADC909-5656-4920-BBA5-03DA09C5E35B}"/>
              </a:ext>
            </a:extLst>
          </p:cNvPr>
          <p:cNvSpPr txBox="1"/>
          <p:nvPr/>
        </p:nvSpPr>
        <p:spPr>
          <a:xfrm>
            <a:off x="524427" y="2590775"/>
            <a:ext cx="7089401" cy="655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Wybór obiektów metodą AHP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Istotne elementy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struktura budynku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otoczenie,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dojazd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wejście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dodatkowo: czytniki kart, </a:t>
            </a:r>
            <a:b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</a:b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domofony, bramki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Profile dostępności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740CFA-A5B1-4D08-9457-EAA41EF9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Cyfrowy </a:t>
            </a:r>
            <a:br>
              <a:rPr lang="pl-PL" b="1" dirty="0"/>
            </a:br>
            <a:r>
              <a:rPr lang="pl-PL" b="1" dirty="0"/>
              <a:t>przewodnik</a:t>
            </a:r>
            <a:endParaRPr lang="pl-PL" dirty="0"/>
          </a:p>
        </p:txBody>
      </p:sp>
      <p:pic>
        <p:nvPicPr>
          <p:cNvPr id="7" name="Obraz 6" descr="Logo projektu Politechnika Nowych Szans">
            <a:extLst>
              <a:ext uri="{FF2B5EF4-FFF2-40B4-BE49-F238E27FC236}">
                <a16:creationId xmlns:a16="http://schemas.microsoft.com/office/drawing/2014/main" id="{814F0347-3959-427F-B29D-9137428828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400" y="9290804"/>
            <a:ext cx="2977260" cy="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8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723</Words>
  <Application>Microsoft Office PowerPoint</Application>
  <PresentationFormat>Niestandardowy</PresentationFormat>
  <Paragraphs>157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Arimo Bold</vt:lpstr>
      <vt:lpstr>Calibri</vt:lpstr>
      <vt:lpstr>Arial</vt:lpstr>
      <vt:lpstr>Office Theme</vt:lpstr>
      <vt:lpstr>Politechnika Wrocławska coraz bardziej otwarta i dostępna</vt:lpstr>
      <vt:lpstr>Prezentacja programu PowerPoint</vt:lpstr>
      <vt:lpstr>Wsparcie dydaktyczne   - Asystent edukacyjny </vt:lpstr>
      <vt:lpstr>Wsparcie dydaktyczne  - Indywidualne zajęcia językowe </vt:lpstr>
      <vt:lpstr>Wsparcie psychologiczne</vt:lpstr>
      <vt:lpstr>Szkolenia  Świadomościowe</vt:lpstr>
      <vt:lpstr>Szkolenia  Specjalistyczne</vt:lpstr>
      <vt:lpstr>Standardy dostępności</vt:lpstr>
      <vt:lpstr>Cyfrowy  przewodnik</vt:lpstr>
      <vt:lpstr>Mapa dostępności </vt:lpstr>
      <vt:lpstr>Uniwersalne  mapy dotykowe</vt:lpstr>
      <vt:lpstr>Uniwersalne  mapy dotykowe – cz. 2</vt:lpstr>
      <vt:lpstr>Nauka przez doświadczenie</vt:lpstr>
      <vt:lpstr>Stypendia  specjalne</vt:lpstr>
      <vt:lpstr>Akcja Nocne Listowanie na PWr</vt:lpstr>
      <vt:lpstr>Akcja Nocne  Listowanie</vt:lpstr>
      <vt:lpstr>Liderzy  dostępności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szablon TedX</dc:title>
  <dc:creator>Woliński Tomasz</dc:creator>
  <cp:lastModifiedBy>katarzyna.jach@pwr.edu.pl</cp:lastModifiedBy>
  <cp:revision>81</cp:revision>
  <dcterms:created xsi:type="dcterms:W3CDTF">2006-08-16T00:00:00Z</dcterms:created>
  <dcterms:modified xsi:type="dcterms:W3CDTF">2023-04-17T12:55:12Z</dcterms:modified>
  <dc:identifier>DAFeAjKxLLE</dc:identifier>
</cp:coreProperties>
</file>